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68" r:id="rId2"/>
    <p:sldId id="269" r:id="rId3"/>
    <p:sldId id="272" r:id="rId4"/>
    <p:sldId id="292" r:id="rId5"/>
    <p:sldId id="270" r:id="rId6"/>
    <p:sldId id="273" r:id="rId7"/>
    <p:sldId id="271" r:id="rId8"/>
    <p:sldId id="291" r:id="rId9"/>
    <p:sldId id="290" r:id="rId10"/>
    <p:sldId id="275" r:id="rId11"/>
    <p:sldId id="282" r:id="rId12"/>
    <p:sldId id="276" r:id="rId13"/>
    <p:sldId id="277" r:id="rId14"/>
    <p:sldId id="279" r:id="rId15"/>
    <p:sldId id="283" r:id="rId16"/>
    <p:sldId id="284" r:id="rId17"/>
    <p:sldId id="287" r:id="rId18"/>
    <p:sldId id="295" r:id="rId19"/>
    <p:sldId id="293" r:id="rId20"/>
    <p:sldId id="281" r:id="rId21"/>
    <p:sldId id="285" r:id="rId22"/>
    <p:sldId id="289" r:id="rId23"/>
    <p:sldId id="286" r:id="rId24"/>
    <p:sldId id="288" r:id="rId25"/>
    <p:sldId id="294" r:id="rId26"/>
  </p:sldIdLst>
  <p:sldSz cx="12192000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E3D3C"/>
    <a:srgbClr val="6F777D"/>
    <a:srgbClr val="D44500"/>
    <a:srgbClr val="E8EA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381" autoAdjust="0"/>
  </p:normalViewPr>
  <p:slideViewPr>
    <p:cSldViewPr snapToGrid="0" snapToObjects="1" showGuides="1">
      <p:cViewPr varScale="1">
        <p:scale>
          <a:sx n="68" d="100"/>
          <a:sy n="68" d="100"/>
        </p:scale>
        <p:origin x="288" y="6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295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5568"/>
    </p:cViewPr>
  </p:sorterViewPr>
  <p:notesViewPr>
    <p:cSldViewPr snapToGrid="0" snapToObjects="1" showGuides="1">
      <p:cViewPr varScale="1">
        <p:scale>
          <a:sx n="168" d="100"/>
          <a:sy n="168" d="100"/>
        </p:scale>
        <p:origin x="4992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C44B0E00-9206-3A4E-AD6C-96DEFB21C943}" type="datetimeFigureOut">
              <a:rPr lang="en-US" smtClean="0"/>
              <a:t>9/23/2019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D422BF1-4B9E-BC44-AF37-A026AB48E5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062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138FCD27-4B6F-264E-84EB-01FB92F2B3E8}" type="datetimeFigureOut">
              <a:rPr lang="en-US" smtClean="0"/>
              <a:t>9/23/2019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457AE360-FF46-004C-BFD2-6B36BE4CBC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1499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7AE360-FF46-004C-BFD2-6B36BE4CBC0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2734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7AE360-FF46-004C-BFD2-6B36BE4CBC0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50962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7AE360-FF46-004C-BFD2-6B36BE4CBC0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4242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7AE360-FF46-004C-BFD2-6B36BE4CBC0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8536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7AE360-FF46-004C-BFD2-6B36BE4CBC0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4322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7AE360-FF46-004C-BFD2-6B36BE4CBC0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98270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range color field [design object]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D4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"/>
          <p:cNvSpPr>
            <a:spLocks noGrp="1"/>
          </p:cNvSpPr>
          <p:nvPr>
            <p:ph type="sldNum" sz="quarter" idx="10"/>
          </p:nvPr>
        </p:nvSpPr>
        <p:spPr>
          <a:xfrm>
            <a:off x="10980234" y="6325460"/>
            <a:ext cx="754565" cy="365125"/>
          </a:xfrm>
        </p:spPr>
        <p:txBody>
          <a:bodyPr/>
          <a:lstStyle/>
          <a:p>
            <a:fld id="{F343A32A-436A-8143-8894-653E9845785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Presentation Title"/>
          <p:cNvSpPr>
            <a:spLocks noGrp="1"/>
          </p:cNvSpPr>
          <p:nvPr>
            <p:ph type="title" hasCustomPrompt="1"/>
          </p:nvPr>
        </p:nvSpPr>
        <p:spPr>
          <a:xfrm>
            <a:off x="457200" y="2362200"/>
            <a:ext cx="5060092" cy="244475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4800">
                <a:latin typeface="Sherman Serif Book" charset="0"/>
                <a:ea typeface="Sherman Serif Book" charset="0"/>
                <a:cs typeface="Sherman Serif Book" charset="0"/>
              </a:defRPr>
            </a:lvl1pPr>
          </a:lstStyle>
          <a:p>
            <a:r>
              <a:rPr lang="en-US" dirty="0" smtClean="0"/>
              <a:t>Click to edit Presentation Title</a:t>
            </a:r>
            <a:endParaRPr lang="en-US" dirty="0"/>
          </a:p>
        </p:txBody>
      </p:sp>
      <p:sp>
        <p:nvSpPr>
          <p:cNvPr id="20" name="Picture"/>
          <p:cNvSpPr>
            <a:spLocks noGrp="1"/>
          </p:cNvSpPr>
          <p:nvPr>
            <p:ph type="pic" sz="quarter" idx="15" hasCustomPrompt="1"/>
          </p:nvPr>
        </p:nvSpPr>
        <p:spPr>
          <a:xfrm>
            <a:off x="6091706" y="0"/>
            <a:ext cx="6100293" cy="685800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800" baseline="0">
                <a:latin typeface="Sherman Sans Book" charset="0"/>
                <a:ea typeface="Sherman Sans Book" charset="0"/>
                <a:cs typeface="Sherman Sans Book" charset="0"/>
              </a:defRPr>
            </a:lvl1pPr>
          </a:lstStyle>
          <a:p>
            <a:r>
              <a:rPr lang="en-US" dirty="0" smtClean="0"/>
              <a:t>Drag photo here or click image icon to select a photo</a:t>
            </a:r>
            <a:endParaRPr lang="en-US" dirty="0"/>
          </a:p>
        </p:txBody>
      </p:sp>
      <p:sp>
        <p:nvSpPr>
          <p:cNvPr id="13" name="Presenter’s Name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5181601"/>
            <a:ext cx="5060092" cy="36078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0" baseline="0">
                <a:solidFill>
                  <a:schemeClr val="bg1"/>
                </a:solidFill>
                <a:latin typeface="Sherman Sans Book" charset="0"/>
                <a:ea typeface="Sherman Sans Book" charset="0"/>
                <a:cs typeface="Sherman Sans Book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Presenter’s Name </a:t>
            </a:r>
          </a:p>
        </p:txBody>
      </p:sp>
      <p:sp>
        <p:nvSpPr>
          <p:cNvPr id="15" name="Presenter’s Title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5567346"/>
            <a:ext cx="5060092" cy="65073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0" i="1" baseline="0">
                <a:solidFill>
                  <a:schemeClr val="bg1"/>
                </a:solidFill>
                <a:latin typeface="Sherman Serif Book" charset="0"/>
                <a:ea typeface="Sherman Serif Book" charset="0"/>
                <a:cs typeface="Sherman Serif Book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Presenter’s Title</a:t>
            </a:r>
          </a:p>
        </p:txBody>
      </p:sp>
      <p:pic>
        <p:nvPicPr>
          <p:cNvPr id="18" name="Syracuse University logo" descr="Official Syracuse University identity wordmark" title="Syracuse University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617" y="561560"/>
            <a:ext cx="2550368" cy="384302"/>
          </a:xfrm>
          <a:prstGeom prst="rect">
            <a:avLst/>
          </a:prstGeom>
        </p:spPr>
      </p:pic>
      <p:sp>
        <p:nvSpPr>
          <p:cNvPr id="7" name="Syracuse University Division Name"/>
          <p:cNvSpPr>
            <a:spLocks noGrp="1"/>
          </p:cNvSpPr>
          <p:nvPr>
            <p:ph type="body" sz="quarter" idx="19" hasCustomPrompt="1"/>
          </p:nvPr>
        </p:nvSpPr>
        <p:spPr>
          <a:xfrm>
            <a:off x="457200" y="914400"/>
            <a:ext cx="5060092" cy="61221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  <a:latin typeface="Sherman Sans Book" charset="0"/>
                <a:ea typeface="Sherman Sans Book" charset="0"/>
                <a:cs typeface="Sherman Sans Book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add School, Division, Office or Department Name, if applicable</a:t>
            </a:r>
            <a:endParaRPr lang="en-US" dirty="0"/>
          </a:p>
        </p:txBody>
      </p:sp>
      <p:sp>
        <p:nvSpPr>
          <p:cNvPr id="16" name="Date"/>
          <p:cNvSpPr>
            <a:spLocks noGrp="1"/>
          </p:cNvSpPr>
          <p:nvPr>
            <p:ph type="body" sz="quarter" idx="17" hasCustomPrompt="1"/>
          </p:nvPr>
        </p:nvSpPr>
        <p:spPr>
          <a:xfrm>
            <a:off x="457200" y="6369449"/>
            <a:ext cx="5060092" cy="25068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100" b="0" i="0" baseline="0">
                <a:solidFill>
                  <a:schemeClr val="bg1"/>
                </a:solidFill>
                <a:latin typeface="Sherman Sans Book" charset="0"/>
                <a:ea typeface="Sherman Sans Book" charset="0"/>
                <a:cs typeface="Sherman Sans Book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DATE</a:t>
            </a:r>
          </a:p>
        </p:txBody>
      </p:sp>
      <p:cxnSp>
        <p:nvCxnSpPr>
          <p:cNvPr id="11" name="Hairline rule [design object]"/>
          <p:cNvCxnSpPr/>
          <p:nvPr userDrawn="1"/>
        </p:nvCxnSpPr>
        <p:spPr>
          <a:xfrm>
            <a:off x="562234" y="6196912"/>
            <a:ext cx="490563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84913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-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White footer area [design object]"/>
          <p:cNvSpPr/>
          <p:nvPr userDrawn="1"/>
        </p:nvSpPr>
        <p:spPr>
          <a:xfrm>
            <a:off x="0" y="6196914"/>
            <a:ext cx="12192000" cy="661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"/>
          <p:cNvSpPr>
            <a:spLocks noGrp="1"/>
          </p:cNvSpPr>
          <p:nvPr>
            <p:ph type="sldNum" sz="quarter" idx="10"/>
          </p:nvPr>
        </p:nvSpPr>
        <p:spPr>
          <a:xfrm>
            <a:off x="10896018" y="6332717"/>
            <a:ext cx="838782" cy="365125"/>
          </a:xfrm>
        </p:spPr>
        <p:txBody>
          <a:bodyPr/>
          <a:lstStyle>
            <a:lvl1pPr>
              <a:defRPr b="0" i="0">
                <a:latin typeface="Sherman Sans Book" charset="0"/>
                <a:ea typeface="Sherman Sans Book" charset="0"/>
                <a:cs typeface="Sherman Sans Book" charset="0"/>
              </a:defRPr>
            </a:lvl1pPr>
          </a:lstStyle>
          <a:p>
            <a:fld id="{F343A32A-436A-8143-8894-653E9845785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Slide Title"/>
          <p:cNvSpPr>
            <a:spLocks noGrp="1"/>
          </p:cNvSpPr>
          <p:nvPr>
            <p:ph type="title"/>
          </p:nvPr>
        </p:nvSpPr>
        <p:spPr>
          <a:xfrm>
            <a:off x="457200" y="253938"/>
            <a:ext cx="11277600" cy="632988"/>
          </a:xfrm>
          <a:prstGeom prst="rect">
            <a:avLst/>
          </a:prstGeom>
        </p:spPr>
        <p:txBody>
          <a:bodyPr/>
          <a:lstStyle>
            <a:lvl1pPr>
              <a:defRPr>
                <a:latin typeface="Sherman Serif Book" charset="0"/>
                <a:ea typeface="Sherman Serif Book" charset="0"/>
                <a:cs typeface="Sherman Serif Book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Subtitle, if applicable"/>
          <p:cNvSpPr>
            <a:spLocks noGrp="1"/>
          </p:cNvSpPr>
          <p:nvPr>
            <p:ph sz="quarter" idx="16" hasCustomPrompt="1"/>
          </p:nvPr>
        </p:nvSpPr>
        <p:spPr>
          <a:xfrm>
            <a:off x="457200" y="1093152"/>
            <a:ext cx="10438818" cy="4612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0" i="1">
                <a:solidFill>
                  <a:srgbClr val="3E3D3C"/>
                </a:solidFill>
                <a:latin typeface="Sherman Serif Book" charset="0"/>
                <a:ea typeface="Sherman Serif Book" charset="0"/>
                <a:cs typeface="Sherman Serif Book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add subtitle, if applicable</a:t>
            </a:r>
          </a:p>
        </p:txBody>
      </p:sp>
      <p:sp>
        <p:nvSpPr>
          <p:cNvPr id="12" name="Main slide content text"/>
          <p:cNvSpPr>
            <a:spLocks noGrp="1"/>
          </p:cNvSpPr>
          <p:nvPr>
            <p:ph type="body" sz="quarter" idx="17"/>
          </p:nvPr>
        </p:nvSpPr>
        <p:spPr>
          <a:xfrm>
            <a:off x="457200" y="1876680"/>
            <a:ext cx="10438818" cy="37813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800" b="0" i="0">
                <a:solidFill>
                  <a:srgbClr val="3E3D3C"/>
                </a:solidFill>
                <a:latin typeface="Trebuchet MS" panose="020B0603020202020204" pitchFamily="34" charset="0"/>
                <a:ea typeface="Sherman Sans Book" charset="0"/>
                <a:cs typeface="Trebuchet MS" panose="020B0603020202020204" pitchFamily="34" charset="0"/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 dirty="0" smtClean="0"/>
              <a:t>Edit Master text styles</a:t>
            </a:r>
          </a:p>
        </p:txBody>
      </p:sp>
      <p:pic>
        <p:nvPicPr>
          <p:cNvPr id="13" name="Syracuse University Logo" descr="Official Syracuse University identity wordmark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00" y="6417231"/>
            <a:ext cx="1363304" cy="173971"/>
          </a:xfrm>
          <a:prstGeom prst="rect">
            <a:avLst/>
          </a:prstGeom>
        </p:spPr>
      </p:pic>
      <p:sp>
        <p:nvSpPr>
          <p:cNvPr id="6" name="Division Name, if applicable"/>
          <p:cNvSpPr>
            <a:spLocks noGrp="1"/>
          </p:cNvSpPr>
          <p:nvPr>
            <p:ph type="body" sz="quarter" idx="18" hasCustomPrompt="1"/>
          </p:nvPr>
        </p:nvSpPr>
        <p:spPr>
          <a:xfrm>
            <a:off x="1988966" y="6334305"/>
            <a:ext cx="8907052" cy="363537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100" b="0" i="0">
                <a:solidFill>
                  <a:srgbClr val="6F777D"/>
                </a:solidFill>
                <a:latin typeface="Sherman Sans Book" charset="0"/>
                <a:ea typeface="Sherman Sans Book" charset="0"/>
                <a:cs typeface="Sherman Sans Book" charset="0"/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 dirty="0" smtClean="0"/>
              <a:t>Click to add Division or Department Name, if applicable</a:t>
            </a:r>
          </a:p>
        </p:txBody>
      </p:sp>
    </p:spTree>
    <p:extLst>
      <p:ext uri="{BB962C8B-B14F-4D97-AF65-F5344CB8AC3E}">
        <p14:creationId xmlns:p14="http://schemas.microsoft.com/office/powerpoint/2010/main" val="168820404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w/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range color field [design object]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D4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White footer area [design object]"/>
          <p:cNvSpPr/>
          <p:nvPr userDrawn="1"/>
        </p:nvSpPr>
        <p:spPr>
          <a:xfrm>
            <a:off x="0" y="6196914"/>
            <a:ext cx="12192000" cy="661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"/>
          <p:cNvSpPr>
            <a:spLocks noGrp="1"/>
          </p:cNvSpPr>
          <p:nvPr>
            <p:ph type="sldNum" sz="quarter" idx="10"/>
          </p:nvPr>
        </p:nvSpPr>
        <p:spPr>
          <a:xfrm>
            <a:off x="10896018" y="6332717"/>
            <a:ext cx="838782" cy="365125"/>
          </a:xfrm>
        </p:spPr>
        <p:txBody>
          <a:bodyPr/>
          <a:lstStyle>
            <a:lvl1pPr>
              <a:defRPr b="0" i="0">
                <a:latin typeface="Sherman Sans Book" charset="0"/>
                <a:ea typeface="Sherman Sans Book" charset="0"/>
                <a:cs typeface="Sherman Sans Book" charset="0"/>
              </a:defRPr>
            </a:lvl1pPr>
          </a:lstStyle>
          <a:p>
            <a:fld id="{F343A32A-436A-8143-8894-653E9845785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Section Title text"/>
          <p:cNvSpPr>
            <a:spLocks noGrp="1"/>
          </p:cNvSpPr>
          <p:nvPr>
            <p:ph type="title" hasCustomPrompt="1"/>
          </p:nvPr>
        </p:nvSpPr>
        <p:spPr>
          <a:xfrm>
            <a:off x="457200" y="2362200"/>
            <a:ext cx="5060092" cy="244475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4800" b="0" i="0">
                <a:latin typeface="Sherman Serif Book" charset="0"/>
                <a:ea typeface="Sherman Serif Book" charset="0"/>
                <a:cs typeface="Sherman Serif Book" charset="0"/>
              </a:defRPr>
            </a:lvl1pPr>
          </a:lstStyle>
          <a:p>
            <a:r>
              <a:rPr lang="en-US" dirty="0" smtClean="0"/>
              <a:t>Click to edit Section Title</a:t>
            </a:r>
            <a:endParaRPr lang="en-US" dirty="0"/>
          </a:p>
        </p:txBody>
      </p:sp>
      <p:sp>
        <p:nvSpPr>
          <p:cNvPr id="9" name="Picture"/>
          <p:cNvSpPr>
            <a:spLocks noGrp="1"/>
          </p:cNvSpPr>
          <p:nvPr>
            <p:ph type="pic" sz="quarter" idx="14" hasCustomPrompt="1"/>
          </p:nvPr>
        </p:nvSpPr>
        <p:spPr>
          <a:xfrm>
            <a:off x="6096000" y="1"/>
            <a:ext cx="6096000" cy="61969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>
                <a:latin typeface="Sherman Sans Book" charset="0"/>
                <a:ea typeface="Sherman Sans Book" charset="0"/>
                <a:cs typeface="Sherman Sans Book" charset="0"/>
              </a:defRPr>
            </a:lvl1pPr>
          </a:lstStyle>
          <a:p>
            <a:r>
              <a:rPr lang="en-US" dirty="0" smtClean="0"/>
              <a:t>Drag photo here or click image icon to select a photo</a:t>
            </a:r>
            <a:endParaRPr lang="en-US" dirty="0"/>
          </a:p>
        </p:txBody>
      </p:sp>
      <p:pic>
        <p:nvPicPr>
          <p:cNvPr id="19" name="Syracuse University Logo" descr="Official Syracuse University identity wordmark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00" y="6417231"/>
            <a:ext cx="1363304" cy="173971"/>
          </a:xfrm>
          <a:prstGeom prst="rect">
            <a:avLst/>
          </a:prstGeom>
        </p:spPr>
      </p:pic>
      <p:sp>
        <p:nvSpPr>
          <p:cNvPr id="10" name="Division, if applicable"/>
          <p:cNvSpPr>
            <a:spLocks noGrp="1"/>
          </p:cNvSpPr>
          <p:nvPr>
            <p:ph type="body" sz="quarter" idx="15" hasCustomPrompt="1"/>
          </p:nvPr>
        </p:nvSpPr>
        <p:spPr>
          <a:xfrm>
            <a:off x="1988966" y="6335892"/>
            <a:ext cx="8907052" cy="36512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100" b="0" i="0" baseline="0">
                <a:solidFill>
                  <a:srgbClr val="6F777D"/>
                </a:solidFill>
                <a:latin typeface="Sherman Sans Book" charset="0"/>
                <a:ea typeface="Sherman Sans Book" charset="0"/>
                <a:cs typeface="Sherman Sans Book" charset="0"/>
              </a:defRPr>
            </a:lvl1pPr>
          </a:lstStyle>
          <a:p>
            <a:pPr lvl="0"/>
            <a:r>
              <a:rPr lang="en-US" dirty="0" smtClean="0"/>
              <a:t>Click to add Division or Department Name, if applicable</a:t>
            </a:r>
            <a:endParaRPr lang="en-US" dirty="0"/>
          </a:p>
        </p:txBody>
      </p:sp>
    </p:spTree>
    <p:extLst/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(no photo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range color field [design object]"/>
          <p:cNvSpPr/>
          <p:nvPr userDrawn="1"/>
        </p:nvSpPr>
        <p:spPr>
          <a:xfrm>
            <a:off x="0" y="0"/>
            <a:ext cx="12192000" cy="6196914"/>
          </a:xfrm>
          <a:prstGeom prst="rect">
            <a:avLst/>
          </a:prstGeom>
          <a:solidFill>
            <a:srgbClr val="D4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White footer area [design object]"/>
          <p:cNvSpPr/>
          <p:nvPr userDrawn="1"/>
        </p:nvSpPr>
        <p:spPr>
          <a:xfrm>
            <a:off x="0" y="6196914"/>
            <a:ext cx="12192000" cy="661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"/>
          <p:cNvSpPr>
            <a:spLocks noGrp="1"/>
          </p:cNvSpPr>
          <p:nvPr>
            <p:ph type="sldNum" sz="quarter" idx="10"/>
          </p:nvPr>
        </p:nvSpPr>
        <p:spPr>
          <a:xfrm>
            <a:off x="10896018" y="6332717"/>
            <a:ext cx="838782" cy="365125"/>
          </a:xfrm>
        </p:spPr>
        <p:txBody>
          <a:bodyPr/>
          <a:lstStyle>
            <a:lvl1pPr>
              <a:defRPr b="0" i="0">
                <a:latin typeface="Sherman Sans Book" charset="0"/>
                <a:ea typeface="Sherman Sans Book" charset="0"/>
                <a:cs typeface="Sherman Sans Book" charset="0"/>
              </a:defRPr>
            </a:lvl1pPr>
          </a:lstStyle>
          <a:p>
            <a:fld id="{F343A32A-436A-8143-8894-653E9845785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Section Title text"/>
          <p:cNvSpPr>
            <a:spLocks noGrp="1"/>
          </p:cNvSpPr>
          <p:nvPr>
            <p:ph type="title" hasCustomPrompt="1"/>
          </p:nvPr>
        </p:nvSpPr>
        <p:spPr>
          <a:xfrm>
            <a:off x="457200" y="2362200"/>
            <a:ext cx="10438818" cy="244475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4800">
                <a:latin typeface="Sherman Serif Book" charset="0"/>
                <a:ea typeface="Sherman Serif Book" charset="0"/>
                <a:cs typeface="Sherman Serif Book" charset="0"/>
              </a:defRPr>
            </a:lvl1pPr>
          </a:lstStyle>
          <a:p>
            <a:r>
              <a:rPr lang="en-US" dirty="0" smtClean="0"/>
              <a:t>Click to edit Section Title</a:t>
            </a:r>
            <a:endParaRPr lang="en-US" dirty="0"/>
          </a:p>
        </p:txBody>
      </p:sp>
      <p:pic>
        <p:nvPicPr>
          <p:cNvPr id="11" name="Syracuse University logo" descr="Official Syracuse University identity wordmark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00" y="6417231"/>
            <a:ext cx="1363304" cy="173971"/>
          </a:xfrm>
          <a:prstGeom prst="rect">
            <a:avLst/>
          </a:prstGeom>
        </p:spPr>
      </p:pic>
      <p:sp>
        <p:nvSpPr>
          <p:cNvPr id="8" name="Division, if applicable"/>
          <p:cNvSpPr>
            <a:spLocks noGrp="1"/>
          </p:cNvSpPr>
          <p:nvPr>
            <p:ph type="body" sz="quarter" idx="15" hasCustomPrompt="1"/>
          </p:nvPr>
        </p:nvSpPr>
        <p:spPr>
          <a:xfrm>
            <a:off x="1988966" y="6335892"/>
            <a:ext cx="8907052" cy="36512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100" b="0" i="0" baseline="0">
                <a:solidFill>
                  <a:srgbClr val="6F777D"/>
                </a:solidFill>
                <a:latin typeface="Sherman Sans Book" charset="0"/>
                <a:ea typeface="Sherman Sans Book" charset="0"/>
                <a:cs typeface="Sherman Sans Book" charset="0"/>
              </a:defRPr>
            </a:lvl1pPr>
          </a:lstStyle>
          <a:p>
            <a:pPr lvl="0"/>
            <a:r>
              <a:rPr lang="en-US" dirty="0" smtClean="0"/>
              <a:t>Click to add Division or Department Name, if applicable</a:t>
            </a:r>
            <a:endParaRPr lang="en-US" dirty="0"/>
          </a:p>
        </p:txBody>
      </p:sp>
    </p:spTree>
    <p:extLst/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w/ Bullets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White footer area [design object]"/>
          <p:cNvSpPr/>
          <p:nvPr userDrawn="1"/>
        </p:nvSpPr>
        <p:spPr>
          <a:xfrm>
            <a:off x="0" y="6196914"/>
            <a:ext cx="12192000" cy="661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"/>
          <p:cNvSpPr>
            <a:spLocks noGrp="1"/>
          </p:cNvSpPr>
          <p:nvPr>
            <p:ph type="sldNum" sz="quarter" idx="10"/>
          </p:nvPr>
        </p:nvSpPr>
        <p:spPr>
          <a:xfrm>
            <a:off x="10896018" y="6332717"/>
            <a:ext cx="838782" cy="365125"/>
          </a:xfrm>
        </p:spPr>
        <p:txBody>
          <a:bodyPr/>
          <a:lstStyle>
            <a:lvl1pPr>
              <a:defRPr b="0" i="0">
                <a:latin typeface="Sherman Sans Book" charset="0"/>
                <a:ea typeface="Sherman Sans Book" charset="0"/>
                <a:cs typeface="Sherman Sans Book" charset="0"/>
              </a:defRPr>
            </a:lvl1pPr>
          </a:lstStyle>
          <a:p>
            <a:fld id="{F343A32A-436A-8143-8894-653E9845785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Slide Title"/>
          <p:cNvSpPr>
            <a:spLocks noGrp="1"/>
          </p:cNvSpPr>
          <p:nvPr>
            <p:ph type="title"/>
          </p:nvPr>
        </p:nvSpPr>
        <p:spPr>
          <a:xfrm>
            <a:off x="457200" y="253938"/>
            <a:ext cx="11277600" cy="6329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Sherman Serif Book" charset="0"/>
                <a:ea typeface="Sherman Serif Book" charset="0"/>
                <a:cs typeface="Sherman Serif Book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Subtitle, if applicable"/>
          <p:cNvSpPr>
            <a:spLocks noGrp="1"/>
          </p:cNvSpPr>
          <p:nvPr>
            <p:ph sz="quarter" idx="17" hasCustomPrompt="1"/>
          </p:nvPr>
        </p:nvSpPr>
        <p:spPr>
          <a:xfrm>
            <a:off x="457200" y="1093152"/>
            <a:ext cx="5401434" cy="4612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0" i="1">
                <a:solidFill>
                  <a:srgbClr val="3E3D3C"/>
                </a:solidFill>
                <a:latin typeface="Sherman Serif Book" charset="0"/>
                <a:ea typeface="Sherman Serif Book" charset="0"/>
                <a:cs typeface="Sherman Serif Book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add subtitle, if applicable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457200" y="1844691"/>
            <a:ext cx="5401434" cy="3512237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600"/>
              </a:spcAft>
              <a:buNone/>
              <a:defRPr b="0" i="0">
                <a:solidFill>
                  <a:srgbClr val="3E3D3C"/>
                </a:solidFill>
                <a:latin typeface="Sherman Sans Book" charset="0"/>
                <a:ea typeface="Sherman Sans Book" charset="0"/>
                <a:cs typeface="Sherman Sans Book" charset="0"/>
              </a:defRPr>
            </a:lvl1pPr>
            <a:lvl2pPr>
              <a:buSzPct val="60000"/>
              <a:defRPr b="0" i="0">
                <a:solidFill>
                  <a:srgbClr val="3E3D3C"/>
                </a:solidFill>
                <a:latin typeface="Sherman Sans Book" charset="0"/>
                <a:ea typeface="Sherman Sans Book" charset="0"/>
                <a:cs typeface="Sherman Sans Book" charset="0"/>
              </a:defRPr>
            </a:lvl2pPr>
            <a:lvl3pPr>
              <a:buSzPct val="60000"/>
              <a:defRPr b="0" i="0">
                <a:solidFill>
                  <a:srgbClr val="3E3D3C"/>
                </a:solidFill>
                <a:latin typeface="Sherman Sans Book" charset="0"/>
                <a:ea typeface="Sherman Sans Book" charset="0"/>
                <a:cs typeface="Sherman Sans Book" charset="0"/>
              </a:defRPr>
            </a:lvl3pPr>
            <a:lvl4pPr>
              <a:buSzPct val="60000"/>
              <a:defRPr b="0" i="0">
                <a:solidFill>
                  <a:srgbClr val="3E3D3C"/>
                </a:solidFill>
                <a:latin typeface="Sherman Sans Book" charset="0"/>
                <a:ea typeface="Sherman Sans Book" charset="0"/>
                <a:cs typeface="Sherman Sans Book" charset="0"/>
              </a:defRPr>
            </a:lvl4pPr>
            <a:lvl5pPr>
              <a:buSzPct val="60000"/>
              <a:defRPr b="0" i="0">
                <a:solidFill>
                  <a:srgbClr val="3E3D3C"/>
                </a:solidFill>
                <a:latin typeface="Sherman Sans Book" charset="0"/>
                <a:ea typeface="Sherman Sans Book" charset="0"/>
                <a:cs typeface="Sherman Sans Book" charset="0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Picture"/>
          <p:cNvSpPr>
            <a:spLocks noGrp="1"/>
          </p:cNvSpPr>
          <p:nvPr>
            <p:ph type="pic" sz="quarter" idx="14" hasCustomPrompt="1"/>
          </p:nvPr>
        </p:nvSpPr>
        <p:spPr>
          <a:xfrm>
            <a:off x="6096000" y="914401"/>
            <a:ext cx="6096000" cy="528251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>
                <a:latin typeface="Sherman Sans Book" charset="0"/>
                <a:ea typeface="Sherman Sans Book" charset="0"/>
                <a:cs typeface="Sherman Sans Book" charset="0"/>
              </a:defRPr>
            </a:lvl1pPr>
          </a:lstStyle>
          <a:p>
            <a:r>
              <a:rPr lang="en-US" dirty="0" smtClean="0"/>
              <a:t>Drag photo here or click image icon to select a photo</a:t>
            </a:r>
            <a:endParaRPr lang="en-US" dirty="0"/>
          </a:p>
        </p:txBody>
      </p:sp>
      <p:pic>
        <p:nvPicPr>
          <p:cNvPr id="11" name="Syracuse University logo" descr="Official Syracuse University identity wordmark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00" y="6417231"/>
            <a:ext cx="1363304" cy="173971"/>
          </a:xfrm>
          <a:prstGeom prst="rect">
            <a:avLst/>
          </a:prstGeom>
        </p:spPr>
      </p:pic>
      <p:sp>
        <p:nvSpPr>
          <p:cNvPr id="14" name="Division Name, if applicable"/>
          <p:cNvSpPr>
            <a:spLocks noGrp="1"/>
          </p:cNvSpPr>
          <p:nvPr>
            <p:ph type="body" sz="quarter" idx="19" hasCustomPrompt="1"/>
          </p:nvPr>
        </p:nvSpPr>
        <p:spPr>
          <a:xfrm>
            <a:off x="1988966" y="6334305"/>
            <a:ext cx="8907052" cy="363537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100" b="0" i="0">
                <a:solidFill>
                  <a:srgbClr val="6F777D"/>
                </a:solidFill>
                <a:latin typeface="Sherman Sans Book" charset="0"/>
                <a:ea typeface="Sherman Sans Book" charset="0"/>
                <a:cs typeface="Sherman Sans Book" charset="0"/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 dirty="0" smtClean="0"/>
              <a:t>Click to add Division or Department Name, if applicable</a:t>
            </a:r>
          </a:p>
        </p:txBody>
      </p:sp>
    </p:spTree>
    <p:extLst/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w/ Bullets (no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White footer area [design object]"/>
          <p:cNvSpPr/>
          <p:nvPr userDrawn="1"/>
        </p:nvSpPr>
        <p:spPr>
          <a:xfrm>
            <a:off x="0" y="6196914"/>
            <a:ext cx="12192000" cy="661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lide Number"/>
          <p:cNvSpPr>
            <a:spLocks noGrp="1"/>
          </p:cNvSpPr>
          <p:nvPr>
            <p:ph type="sldNum" sz="quarter" idx="10"/>
          </p:nvPr>
        </p:nvSpPr>
        <p:spPr>
          <a:xfrm>
            <a:off x="10896018" y="6332717"/>
            <a:ext cx="838782" cy="365125"/>
          </a:xfrm>
        </p:spPr>
        <p:txBody>
          <a:bodyPr/>
          <a:lstStyle>
            <a:lvl1pPr>
              <a:defRPr b="0" i="0">
                <a:latin typeface="Sherman Sans Book" charset="0"/>
                <a:ea typeface="Sherman Sans Book" charset="0"/>
                <a:cs typeface="Sherman Sans Book" charset="0"/>
              </a:defRPr>
            </a:lvl1pPr>
          </a:lstStyle>
          <a:p>
            <a:fld id="{F343A32A-436A-8143-8894-653E9845785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Slide Title"/>
          <p:cNvSpPr>
            <a:spLocks noGrp="1"/>
          </p:cNvSpPr>
          <p:nvPr>
            <p:ph type="title"/>
          </p:nvPr>
        </p:nvSpPr>
        <p:spPr>
          <a:xfrm>
            <a:off x="457200" y="253938"/>
            <a:ext cx="11277600" cy="6329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Sherman Serif Book" charset="0"/>
                <a:ea typeface="Sherman Serif Book" charset="0"/>
                <a:cs typeface="Sherman Serif Book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Subtitle, if applicable"/>
          <p:cNvSpPr>
            <a:spLocks noGrp="1"/>
          </p:cNvSpPr>
          <p:nvPr>
            <p:ph sz="quarter" idx="17" hasCustomPrompt="1"/>
          </p:nvPr>
        </p:nvSpPr>
        <p:spPr>
          <a:xfrm>
            <a:off x="457200" y="1093152"/>
            <a:ext cx="5401434" cy="4612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="0" i="1">
                <a:solidFill>
                  <a:srgbClr val="3E3D3C"/>
                </a:solidFill>
                <a:latin typeface="Sherman Serif Book" charset="0"/>
                <a:ea typeface="Sherman Serif Book" charset="0"/>
                <a:cs typeface="Sherman Serif Book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add subtitle, if applicable</a:t>
            </a:r>
          </a:p>
        </p:txBody>
      </p:sp>
      <p:sp>
        <p:nvSpPr>
          <p:cNvPr id="18" name="Bullet List text"/>
          <p:cNvSpPr>
            <a:spLocks noGrp="1"/>
          </p:cNvSpPr>
          <p:nvPr>
            <p:ph type="body" sz="quarter" idx="18"/>
          </p:nvPr>
        </p:nvSpPr>
        <p:spPr>
          <a:xfrm>
            <a:off x="468931" y="1816100"/>
            <a:ext cx="11265868" cy="3512237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600"/>
              </a:spcAft>
              <a:buSzPct val="60000"/>
              <a:buFont typeface="Arial" charset="0"/>
              <a:buNone/>
              <a:defRPr sz="2800">
                <a:solidFill>
                  <a:srgbClr val="3E3D3C"/>
                </a:solidFill>
                <a:latin typeface="Trebuchet MS" panose="020B0603020202020204" pitchFamily="34" charset="0"/>
                <a:ea typeface="Sherman Sans Book" charset="0"/>
                <a:cs typeface="Trebuchet MS" panose="020B0603020202020204" pitchFamily="34" charset="0"/>
              </a:defRPr>
            </a:lvl1pPr>
            <a:lvl2pPr>
              <a:buSzPct val="60000"/>
              <a:defRPr sz="2600" baseline="0">
                <a:solidFill>
                  <a:srgbClr val="3E3D3C"/>
                </a:solidFill>
                <a:latin typeface="Trebuchet MS" panose="020B0603020202020204" pitchFamily="34" charset="0"/>
                <a:ea typeface="Sherman Sans Book" charset="0"/>
                <a:cs typeface="Trebuchet MS" panose="020B0603020202020204" pitchFamily="34" charset="0"/>
              </a:defRPr>
            </a:lvl2pPr>
            <a:lvl3pPr>
              <a:buSzPct val="60000"/>
              <a:defRPr sz="2400">
                <a:solidFill>
                  <a:srgbClr val="3E3D3C"/>
                </a:solidFill>
                <a:latin typeface="Trebuchet MS" panose="020B0603020202020204" pitchFamily="34" charset="0"/>
                <a:ea typeface="Sherman Sans Book" charset="0"/>
                <a:cs typeface="Trebuchet MS" panose="020B0603020202020204" pitchFamily="34" charset="0"/>
              </a:defRPr>
            </a:lvl3pPr>
            <a:lvl4pPr>
              <a:buSzPct val="60000"/>
              <a:defRPr sz="2000">
                <a:solidFill>
                  <a:srgbClr val="3E3D3C"/>
                </a:solidFill>
                <a:latin typeface="Trebuchet MS" panose="020B0603020202020204" pitchFamily="34" charset="0"/>
                <a:ea typeface="Sherman Sans Book" charset="0"/>
                <a:cs typeface="Trebuchet MS" panose="020B0603020202020204" pitchFamily="34" charset="0"/>
              </a:defRPr>
            </a:lvl4pPr>
            <a:lvl5pPr>
              <a:buSzPct val="60000"/>
              <a:defRPr sz="2000">
                <a:solidFill>
                  <a:srgbClr val="3E3D3C"/>
                </a:solidFill>
                <a:latin typeface="Trebuchet MS" panose="020B0603020202020204" pitchFamily="34" charset="0"/>
                <a:ea typeface="Sherman Sans Book" charset="0"/>
                <a:cs typeface="Trebuchet MS" panose="020B0603020202020204" pitchFamily="34" charset="0"/>
              </a:defRPr>
            </a:lvl5pPr>
          </a:lstStyle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pic>
        <p:nvPicPr>
          <p:cNvPr id="20" name="Syracuse University logo" descr="Official Syracuse University identity wordmark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00" y="6417231"/>
            <a:ext cx="1363304" cy="173971"/>
          </a:xfrm>
          <a:prstGeom prst="rect">
            <a:avLst/>
          </a:prstGeom>
        </p:spPr>
      </p:pic>
      <p:sp>
        <p:nvSpPr>
          <p:cNvPr id="11" name="Division Name, if applicable"/>
          <p:cNvSpPr>
            <a:spLocks noGrp="1"/>
          </p:cNvSpPr>
          <p:nvPr>
            <p:ph type="body" sz="quarter" idx="19" hasCustomPrompt="1"/>
          </p:nvPr>
        </p:nvSpPr>
        <p:spPr>
          <a:xfrm>
            <a:off x="1988966" y="6334305"/>
            <a:ext cx="8907052" cy="363537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100" b="0" i="0">
                <a:solidFill>
                  <a:srgbClr val="6F777D"/>
                </a:solidFill>
                <a:latin typeface="Sherman Sans Book" charset="0"/>
                <a:ea typeface="Sherman Sans Book" charset="0"/>
                <a:cs typeface="Sherman Sans Book" charset="0"/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 dirty="0" smtClean="0"/>
              <a:t>Click to add Division or Department Name, if applicable</a:t>
            </a:r>
          </a:p>
        </p:txBody>
      </p:sp>
    </p:spTree>
    <p:extLst/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Photo w/ Sideba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range color field [design object]"/>
          <p:cNvSpPr/>
          <p:nvPr userDrawn="1"/>
        </p:nvSpPr>
        <p:spPr>
          <a:xfrm>
            <a:off x="8645302" y="0"/>
            <a:ext cx="3546699" cy="6196914"/>
          </a:xfrm>
          <a:prstGeom prst="rect">
            <a:avLst/>
          </a:prstGeom>
          <a:solidFill>
            <a:srgbClr val="D4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White footer area [design object]"/>
          <p:cNvSpPr/>
          <p:nvPr userDrawn="1"/>
        </p:nvSpPr>
        <p:spPr>
          <a:xfrm>
            <a:off x="0" y="6196914"/>
            <a:ext cx="12192000" cy="661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lide Number"/>
          <p:cNvSpPr>
            <a:spLocks noGrp="1"/>
          </p:cNvSpPr>
          <p:nvPr>
            <p:ph type="sldNum" sz="quarter" idx="10"/>
          </p:nvPr>
        </p:nvSpPr>
        <p:spPr>
          <a:xfrm>
            <a:off x="10896018" y="6332717"/>
            <a:ext cx="838782" cy="365125"/>
          </a:xfrm>
        </p:spPr>
        <p:txBody>
          <a:bodyPr/>
          <a:lstStyle>
            <a:lvl1pPr>
              <a:defRPr b="0" i="0">
                <a:latin typeface="Sherman Sans Book" charset="0"/>
                <a:ea typeface="Sherman Sans Book" charset="0"/>
                <a:cs typeface="Sherman Sans Book" charset="0"/>
              </a:defRPr>
            </a:lvl1pPr>
          </a:lstStyle>
          <a:p>
            <a:fld id="{F343A32A-436A-8143-8894-653E9845785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Picture"/>
          <p:cNvSpPr>
            <a:spLocks noGrp="1"/>
          </p:cNvSpPr>
          <p:nvPr>
            <p:ph type="pic" sz="quarter" idx="15" hasCustomPrompt="1"/>
          </p:nvPr>
        </p:nvSpPr>
        <p:spPr>
          <a:xfrm>
            <a:off x="1" y="0"/>
            <a:ext cx="8645302" cy="6196914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800" b="0" i="0">
                <a:latin typeface="Sherman Sans Book" charset="0"/>
                <a:ea typeface="Sherman Sans Book" charset="0"/>
                <a:cs typeface="Sherman Sans Book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Drag photo here or click image icon to select a photo</a:t>
            </a:r>
          </a:p>
        </p:txBody>
      </p:sp>
      <p:pic>
        <p:nvPicPr>
          <p:cNvPr id="22" name="Syracuse University logo" descr="Official Syracuse University identity wordmark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00" y="6417231"/>
            <a:ext cx="1363304" cy="173971"/>
          </a:xfrm>
          <a:prstGeom prst="rect">
            <a:avLst/>
          </a:prstGeom>
        </p:spPr>
      </p:pic>
      <p:sp>
        <p:nvSpPr>
          <p:cNvPr id="13" name="Title"/>
          <p:cNvSpPr>
            <a:spLocks noGrp="1"/>
          </p:cNvSpPr>
          <p:nvPr>
            <p:ph type="title" hasCustomPrompt="1"/>
          </p:nvPr>
        </p:nvSpPr>
        <p:spPr>
          <a:xfrm>
            <a:off x="8839201" y="914399"/>
            <a:ext cx="2895598" cy="1120141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400" b="0" i="0" baseline="0">
                <a:solidFill>
                  <a:schemeClr val="bg1"/>
                </a:solidFill>
                <a:latin typeface="Sherman Serif Book" charset="0"/>
                <a:ea typeface="Sherman Serif Book" charset="0"/>
                <a:cs typeface="Sherman Serif Book" charset="0"/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14" name="Main content or caption text"/>
          <p:cNvSpPr>
            <a:spLocks noGrp="1"/>
          </p:cNvSpPr>
          <p:nvPr>
            <p:ph type="body" sz="quarter" idx="19" hasCustomPrompt="1"/>
          </p:nvPr>
        </p:nvSpPr>
        <p:spPr>
          <a:xfrm>
            <a:off x="8839200" y="2362200"/>
            <a:ext cx="2895600" cy="3467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="0" i="0" baseline="0">
                <a:solidFill>
                  <a:schemeClr val="bg1"/>
                </a:solidFill>
                <a:latin typeface="Sherman Sans Book" charset="0"/>
                <a:ea typeface="Sherman Sans Book" charset="0"/>
                <a:cs typeface="Sherman Sans Book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z="1600" dirty="0" smtClean="0"/>
              <a:t>Click to add text </a:t>
            </a:r>
            <a:endParaRPr lang="en-US" dirty="0"/>
          </a:p>
        </p:txBody>
      </p:sp>
      <p:sp>
        <p:nvSpPr>
          <p:cNvPr id="16" name="Division Name, if applicable"/>
          <p:cNvSpPr>
            <a:spLocks noGrp="1"/>
          </p:cNvSpPr>
          <p:nvPr>
            <p:ph type="body" sz="quarter" idx="20" hasCustomPrompt="1"/>
          </p:nvPr>
        </p:nvSpPr>
        <p:spPr>
          <a:xfrm>
            <a:off x="1988966" y="6334305"/>
            <a:ext cx="8907052" cy="363537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100" b="0" i="0">
                <a:solidFill>
                  <a:srgbClr val="6F777D"/>
                </a:solidFill>
                <a:latin typeface="Sherman Sans Book" charset="0"/>
                <a:ea typeface="Sherman Sans Book" charset="0"/>
                <a:cs typeface="Sherman Sans Book" charset="0"/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 dirty="0" smtClean="0"/>
              <a:t>Click to add Division or Department Name, if applicable</a:t>
            </a:r>
          </a:p>
        </p:txBody>
      </p:sp>
    </p:spTree>
    <p:extLst/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White footer area [design object]"/>
          <p:cNvSpPr/>
          <p:nvPr userDrawn="1"/>
        </p:nvSpPr>
        <p:spPr>
          <a:xfrm>
            <a:off x="0" y="6196914"/>
            <a:ext cx="12192000" cy="661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lide Number"/>
          <p:cNvSpPr>
            <a:spLocks noGrp="1"/>
          </p:cNvSpPr>
          <p:nvPr>
            <p:ph type="sldNum" sz="quarter" idx="10"/>
          </p:nvPr>
        </p:nvSpPr>
        <p:spPr>
          <a:xfrm>
            <a:off x="10896018" y="6332717"/>
            <a:ext cx="838782" cy="365125"/>
          </a:xfrm>
        </p:spPr>
        <p:txBody>
          <a:bodyPr/>
          <a:lstStyle>
            <a:lvl1pPr>
              <a:defRPr b="0" i="0">
                <a:latin typeface="Sherman Sans Book" charset="0"/>
                <a:ea typeface="Sherman Sans Book" charset="0"/>
                <a:cs typeface="Sherman Sans Book" charset="0"/>
              </a:defRPr>
            </a:lvl1pPr>
          </a:lstStyle>
          <a:p>
            <a:fld id="{F343A32A-436A-8143-8894-653E9845785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Slide Title"/>
          <p:cNvSpPr>
            <a:spLocks noGrp="1"/>
          </p:cNvSpPr>
          <p:nvPr>
            <p:ph type="title"/>
          </p:nvPr>
        </p:nvSpPr>
        <p:spPr>
          <a:xfrm>
            <a:off x="457200" y="253938"/>
            <a:ext cx="11277600" cy="632988"/>
          </a:xfrm>
          <a:prstGeom prst="rect">
            <a:avLst/>
          </a:prstGeom>
        </p:spPr>
        <p:txBody>
          <a:bodyPr/>
          <a:lstStyle>
            <a:lvl1pPr>
              <a:defRPr b="0" i="0">
                <a:latin typeface="Sherman Serif Book" charset="0"/>
                <a:ea typeface="Sherman Serif Book" charset="0"/>
                <a:cs typeface="Sherman Serif Book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able content"/>
          <p:cNvSpPr>
            <a:spLocks noGrp="1"/>
          </p:cNvSpPr>
          <p:nvPr>
            <p:ph type="tbl" sz="quarter" idx="11" hasCustomPrompt="1"/>
          </p:nvPr>
        </p:nvSpPr>
        <p:spPr>
          <a:xfrm>
            <a:off x="457201" y="1806575"/>
            <a:ext cx="11277600" cy="385824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0" i="0">
                <a:latin typeface="Trebuchet MS" panose="020B0603020202020204" pitchFamily="34" charset="0"/>
                <a:ea typeface="Sherman Sans Book" charset="0"/>
                <a:cs typeface="Trebuchet MS" panose="020B0603020202020204" pitchFamily="34" charset="0"/>
              </a:defRPr>
            </a:lvl1pPr>
          </a:lstStyle>
          <a:p>
            <a:r>
              <a:rPr lang="en-US" dirty="0" smtClean="0"/>
              <a:t>Click to add table</a:t>
            </a:r>
            <a:endParaRPr lang="en-US" dirty="0"/>
          </a:p>
        </p:txBody>
      </p:sp>
      <p:pic>
        <p:nvPicPr>
          <p:cNvPr id="9" name="Syracuse University logo" descr="Official Syracuse University identity wordmark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00" y="6417231"/>
            <a:ext cx="1363304" cy="173971"/>
          </a:xfrm>
          <a:prstGeom prst="rect">
            <a:avLst/>
          </a:prstGeom>
        </p:spPr>
      </p:pic>
      <p:sp>
        <p:nvSpPr>
          <p:cNvPr id="8" name="Division Name, if applicable"/>
          <p:cNvSpPr>
            <a:spLocks noGrp="1"/>
          </p:cNvSpPr>
          <p:nvPr>
            <p:ph type="body" sz="quarter" idx="20" hasCustomPrompt="1"/>
          </p:nvPr>
        </p:nvSpPr>
        <p:spPr>
          <a:xfrm>
            <a:off x="1988966" y="6334305"/>
            <a:ext cx="8907052" cy="363537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100" b="0" i="0">
                <a:solidFill>
                  <a:srgbClr val="6F777D"/>
                </a:solidFill>
                <a:latin typeface="Sherman Sans Book" charset="0"/>
                <a:ea typeface="Sherman Sans Book" charset="0"/>
                <a:cs typeface="Sherman Sans Book" charset="0"/>
              </a:defRPr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 dirty="0" smtClean="0"/>
              <a:t>Click to add Division or Department Name, if applicable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991600" y="632546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>
                <a:solidFill>
                  <a:srgbClr val="D44500"/>
                </a:solidFill>
                <a:latin typeface="Trebuchet MS" charset="0"/>
                <a:ea typeface="Trebuchet MS" charset="0"/>
                <a:cs typeface="Trebuchet MS" charset="0"/>
              </a:defRPr>
            </a:lvl1pPr>
          </a:lstStyle>
          <a:p>
            <a:fld id="{F343A32A-436A-8143-8894-653E9845785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E8EA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rgbClr val="D4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839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66" r:id="rId2"/>
    <p:sldLayoutId id="2147483658" r:id="rId3"/>
    <p:sldLayoutId id="2147483661" r:id="rId4"/>
    <p:sldLayoutId id="2147483667" r:id="rId5"/>
    <p:sldLayoutId id="2147483668" r:id="rId6"/>
    <p:sldLayoutId id="2147483663" r:id="rId7"/>
    <p:sldLayoutId id="2147483669" r:id="rId8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Trebuchet MS" charset="0"/>
          <a:ea typeface="Trebuchet MS" charset="0"/>
          <a:cs typeface="Trebuchet MS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2" pos="3840" userDrawn="1">
          <p15:clr>
            <a:srgbClr val="F26B43"/>
          </p15:clr>
        </p15:guide>
        <p15:guide id="3" pos="288" userDrawn="1">
          <p15:clr>
            <a:srgbClr val="F26B43"/>
          </p15:clr>
        </p15:guide>
        <p15:guide id="4" pos="7392" userDrawn="1">
          <p15:clr>
            <a:srgbClr val="F26B43"/>
          </p15:clr>
        </p15:guide>
        <p15:guide id="5" orient="horz" pos="2376" userDrawn="1">
          <p15:clr>
            <a:srgbClr val="F26B43"/>
          </p15:clr>
        </p15:guide>
        <p15:guide id="6" orient="horz" pos="3264" userDrawn="1">
          <p15:clr>
            <a:srgbClr val="F26B43"/>
          </p15:clr>
        </p15:guide>
        <p15:guide id="7" orient="horz" pos="1488" userDrawn="1">
          <p15:clr>
            <a:srgbClr val="F26B43"/>
          </p15:clr>
        </p15:guide>
        <p15:guide id="8" orient="horz" pos="4128" userDrawn="1">
          <p15:clr>
            <a:srgbClr val="F26B43"/>
          </p15:clr>
        </p15:guide>
        <p15:guide id="9" orient="horz" pos="576" userDrawn="1">
          <p15:clr>
            <a:srgbClr val="F26B43"/>
          </p15:clr>
        </p15:guide>
        <p15:guide id="10" pos="556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aptioningkey.org/quality_captioning.html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hyperlink" Target="https://answers.syr.edu/display/itsservapp011/Guidelines+for+Captioning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escriptionkey.org/index.html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hyperlink" Target="http://www.acb.org/adp/guidelines.html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answers.syr.edu/pages/viewpage.action?pageId=37388477" TargetMode="Externa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amara.org/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ruworks.net/index.html" TargetMode="External"/><Relationship Id="rId2" Type="http://schemas.openxmlformats.org/officeDocument/2006/relationships/hyperlink" Target="https://www.wgbh.org/foundation/what-we-do/ncam/cadet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www.nch.com.au/scribe/index.html" TargetMode="Externa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SL7YSqlEd8k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www.w3.org/TR/WCAG21/#time-based-media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answers.syr.edu/pages/viewpage.action?pageId=45089315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ensemble.syr.edu/Watch/Lb8x4X6T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esentation Title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Video Captioning Basics</a:t>
            </a:r>
            <a:endParaRPr lang="en-US" dirty="0"/>
          </a:p>
        </p:txBody>
      </p:sp>
      <p:pic>
        <p:nvPicPr>
          <p:cNvPr id="8" name="Picture" descr="Aerial photo of the Quad during summer at Syracuse University."/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" r="11"/>
          <a:stretch>
            <a:fillRect/>
          </a:stretch>
        </p:blipFill>
        <p:spPr/>
      </p:pic>
      <p:sp>
        <p:nvSpPr>
          <p:cNvPr id="3" name="Presenter’s Name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sz="2800" dirty="0" smtClean="0"/>
              <a:t>Pamela Thomas</a:t>
            </a:r>
            <a:endParaRPr lang="en-US" sz="2800" dirty="0"/>
          </a:p>
        </p:txBody>
      </p:sp>
      <p:sp>
        <p:nvSpPr>
          <p:cNvPr id="4" name="Presenter’s Title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sz="2800" dirty="0" smtClean="0"/>
              <a:t>IT Accessibility Analyst</a:t>
            </a:r>
            <a:endParaRPr lang="en-US" sz="2800" dirty="0"/>
          </a:p>
        </p:txBody>
      </p:sp>
      <p:sp>
        <p:nvSpPr>
          <p:cNvPr id="7" name="Syracuse University Division Name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sz="2800" dirty="0" smtClean="0"/>
              <a:t>Information Technology Services</a:t>
            </a:r>
            <a:endParaRPr lang="en-US" sz="2800" dirty="0"/>
          </a:p>
        </p:txBody>
      </p:sp>
      <p:sp>
        <p:nvSpPr>
          <p:cNvPr id="6" name="Date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 smtClean="0"/>
              <a:t>September 2019</a:t>
            </a:r>
          </a:p>
        </p:txBody>
      </p:sp>
    </p:spTree>
    <p:extLst>
      <p:ext uri="{BB962C8B-B14F-4D97-AF65-F5344CB8AC3E}">
        <p14:creationId xmlns:p14="http://schemas.microsoft.com/office/powerpoint/2010/main" val="18500016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3A32A-436A-8143-8894-653E98457856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DCMP Captioning Guidelines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341454" y="1324104"/>
            <a:ext cx="10438818" cy="3781324"/>
          </a:xfrm>
        </p:spPr>
        <p:txBody>
          <a:bodyPr/>
          <a:lstStyle/>
          <a:p>
            <a:pPr marL="91440" lvl="0" indent="-91440">
              <a:spcBef>
                <a:spcPts val="1200"/>
              </a:spcBef>
              <a:spcAft>
                <a:spcPts val="200"/>
              </a:spcAft>
              <a:buClr>
                <a:srgbClr val="D44500"/>
              </a:buClr>
              <a:buSzPct val="100000"/>
              <a:buFont typeface="Calibri" panose="020F0502020204030204" pitchFamily="34" charset="0"/>
              <a:buChar char=" "/>
            </a:pPr>
            <a:r>
              <a:rPr lang="en-US" dirty="0">
                <a:solidFill>
                  <a:srgbClr val="000000">
                    <a:lumMod val="75000"/>
                    <a:lumOff val="25000"/>
                  </a:srgbClr>
                </a:solidFill>
                <a:latin typeface="Trebuchet MS" panose="020B0603020202020204" pitchFamily="34" charset="0"/>
                <a:ea typeface="Sherman Sans Book" pitchFamily="50" charset="0"/>
                <a:cs typeface="+mn-cs"/>
                <a:hlinkClick r:id="rId3"/>
              </a:rPr>
              <a:t>DCMP Captioning Key</a:t>
            </a:r>
            <a:endParaRPr lang="en-US" dirty="0">
              <a:solidFill>
                <a:srgbClr val="000000">
                  <a:lumMod val="75000"/>
                  <a:lumOff val="25000"/>
                </a:srgbClr>
              </a:solidFill>
              <a:latin typeface="Trebuchet MS" panose="020B0603020202020204" pitchFamily="34" charset="0"/>
              <a:ea typeface="Sherman Sans Book" pitchFamily="50" charset="0"/>
              <a:cs typeface="+mn-cs"/>
            </a:endParaRPr>
          </a:p>
          <a:p>
            <a:pPr marL="841248" lvl="2" indent="-457200">
              <a:spcBef>
                <a:spcPts val="200"/>
              </a:spcBef>
              <a:spcAft>
                <a:spcPts val="400"/>
              </a:spcAft>
              <a:buClr>
                <a:srgbClr val="D44500"/>
              </a:buClr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rgbClr val="000000">
                    <a:lumMod val="75000"/>
                    <a:lumOff val="25000"/>
                  </a:srgbClr>
                </a:solidFill>
                <a:latin typeface="Trebuchet MS" panose="020B0603020202020204" pitchFamily="34" charset="0"/>
                <a:ea typeface="Sherman Sans Book" pitchFamily="50" charset="0"/>
              </a:rPr>
              <a:t>Accurate</a:t>
            </a:r>
          </a:p>
          <a:p>
            <a:pPr marL="841248" lvl="2" indent="-457200">
              <a:spcBef>
                <a:spcPts val="200"/>
              </a:spcBef>
              <a:spcAft>
                <a:spcPts val="400"/>
              </a:spcAft>
              <a:buClr>
                <a:srgbClr val="D44500"/>
              </a:buClr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rgbClr val="000000">
                    <a:lumMod val="75000"/>
                    <a:lumOff val="25000"/>
                  </a:srgbClr>
                </a:solidFill>
                <a:latin typeface="Trebuchet MS" panose="020B0603020202020204" pitchFamily="34" charset="0"/>
                <a:ea typeface="Sherman Sans Book" pitchFamily="50" charset="0"/>
              </a:rPr>
              <a:t>Consistent</a:t>
            </a:r>
          </a:p>
          <a:p>
            <a:pPr marL="841248" lvl="2" indent="-457200">
              <a:spcBef>
                <a:spcPts val="200"/>
              </a:spcBef>
              <a:spcAft>
                <a:spcPts val="400"/>
              </a:spcAft>
              <a:buClr>
                <a:srgbClr val="D44500"/>
              </a:buClr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rgbClr val="000000">
                    <a:lumMod val="75000"/>
                    <a:lumOff val="25000"/>
                  </a:srgbClr>
                </a:solidFill>
                <a:latin typeface="Trebuchet MS" panose="020B0603020202020204" pitchFamily="34" charset="0"/>
                <a:ea typeface="Sherman Sans Book" pitchFamily="50" charset="0"/>
              </a:rPr>
              <a:t>Clear</a:t>
            </a:r>
          </a:p>
          <a:p>
            <a:pPr marL="841248" lvl="2" indent="-457200">
              <a:spcBef>
                <a:spcPts val="200"/>
              </a:spcBef>
              <a:spcAft>
                <a:spcPts val="400"/>
              </a:spcAft>
              <a:buClr>
                <a:srgbClr val="D44500"/>
              </a:buClr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rgbClr val="000000">
                    <a:lumMod val="75000"/>
                    <a:lumOff val="25000"/>
                  </a:srgbClr>
                </a:solidFill>
                <a:latin typeface="Trebuchet MS" panose="020B0603020202020204" pitchFamily="34" charset="0"/>
                <a:ea typeface="Sherman Sans Book" pitchFamily="50" charset="0"/>
              </a:rPr>
              <a:t>Readable</a:t>
            </a:r>
          </a:p>
          <a:p>
            <a:pPr marL="841248" lvl="2" indent="-457200">
              <a:spcBef>
                <a:spcPts val="200"/>
              </a:spcBef>
              <a:spcAft>
                <a:spcPts val="400"/>
              </a:spcAft>
              <a:buClr>
                <a:srgbClr val="D44500"/>
              </a:buClr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rgbClr val="000000">
                    <a:lumMod val="75000"/>
                    <a:lumOff val="25000"/>
                  </a:srgbClr>
                </a:solidFill>
                <a:latin typeface="Trebuchet MS" panose="020B0603020202020204" pitchFamily="34" charset="0"/>
                <a:ea typeface="Sherman Sans Book" pitchFamily="50" charset="0"/>
              </a:rPr>
              <a:t>Equal</a:t>
            </a:r>
          </a:p>
          <a:p>
            <a:pPr marL="201168" lvl="1">
              <a:spcBef>
                <a:spcPts val="200"/>
              </a:spcBef>
              <a:spcAft>
                <a:spcPts val="400"/>
              </a:spcAft>
              <a:buClr>
                <a:srgbClr val="D44500"/>
              </a:buClr>
            </a:pPr>
            <a:r>
              <a:rPr lang="en-US" sz="2800" dirty="0">
                <a:solidFill>
                  <a:srgbClr val="000000">
                    <a:lumMod val="75000"/>
                    <a:lumOff val="25000"/>
                  </a:srgbClr>
                </a:solidFill>
                <a:latin typeface="Trebuchet MS" panose="020B0603020202020204" pitchFamily="34" charset="0"/>
                <a:ea typeface="Sherman Sans Book" pitchFamily="50" charset="0"/>
                <a:hlinkClick r:id="rId4"/>
              </a:rPr>
              <a:t>Answers: Guidelines for Captioning</a:t>
            </a:r>
            <a:endParaRPr lang="en-US" sz="2800" dirty="0">
              <a:solidFill>
                <a:srgbClr val="000000">
                  <a:lumMod val="75000"/>
                  <a:lumOff val="25000"/>
                </a:srgbClr>
              </a:solidFill>
              <a:latin typeface="Trebuchet MS" panose="020B0603020202020204" pitchFamily="34" charset="0"/>
              <a:ea typeface="Sherman Sans Book" pitchFamily="50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 descr="DCMP Captioning Key websit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48569" y="1451425"/>
            <a:ext cx="5020020" cy="3132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88326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3A32A-436A-8143-8894-653E98457856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Accuracy	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pPr marL="841248" lvl="2" indent="-457200">
              <a:spcBef>
                <a:spcPts val="200"/>
              </a:spcBef>
              <a:spcAft>
                <a:spcPts val="400"/>
              </a:spcAft>
              <a:buClr>
                <a:srgbClr val="D44500"/>
              </a:buClr>
              <a:buSzTx/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rgbClr val="000000">
                    <a:lumMod val="75000"/>
                    <a:lumOff val="25000"/>
                  </a:srgbClr>
                </a:solidFill>
                <a:latin typeface="Trebuchet MS" panose="020B0603020202020204" pitchFamily="34" charset="0"/>
                <a:ea typeface="Sherman Sans Book" pitchFamily="50" charset="0"/>
                <a:cs typeface="+mn-cs"/>
              </a:rPr>
              <a:t>Captions must match the spoken words in the dialogue and convey background noises and other sounds to the fullest extent possible. </a:t>
            </a:r>
            <a:endParaRPr lang="en-US" sz="2800" dirty="0" smtClean="0">
              <a:solidFill>
                <a:srgbClr val="000000">
                  <a:lumMod val="75000"/>
                  <a:lumOff val="25000"/>
                </a:srgbClr>
              </a:solidFill>
              <a:latin typeface="Trebuchet MS" panose="020B0603020202020204" pitchFamily="34" charset="0"/>
              <a:ea typeface="Sherman Sans Book" pitchFamily="50" charset="0"/>
              <a:cs typeface="+mn-cs"/>
            </a:endParaRPr>
          </a:p>
          <a:p>
            <a:pPr marL="841248" lvl="2" indent="-457200">
              <a:spcBef>
                <a:spcPts val="200"/>
              </a:spcBef>
              <a:spcAft>
                <a:spcPts val="400"/>
              </a:spcAft>
              <a:buClr>
                <a:srgbClr val="D44500"/>
              </a:buClr>
              <a:buSzTx/>
              <a:buFont typeface="Wingdings" panose="05000000000000000000" pitchFamily="2" charset="2"/>
              <a:buChar char="§"/>
            </a:pPr>
            <a:r>
              <a:rPr lang="en-US" sz="2800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rebuchet MS" panose="020B0603020202020204" pitchFamily="34" charset="0"/>
                <a:ea typeface="Sherman Sans Book" pitchFamily="50" charset="0"/>
                <a:cs typeface="+mn-cs"/>
              </a:rPr>
              <a:t>Spelling</a:t>
            </a:r>
            <a:r>
              <a:rPr lang="en-US" sz="2800" dirty="0">
                <a:solidFill>
                  <a:srgbClr val="000000">
                    <a:lumMod val="75000"/>
                    <a:lumOff val="25000"/>
                  </a:srgbClr>
                </a:solidFill>
                <a:latin typeface="Trebuchet MS" panose="020B0603020202020204" pitchFamily="34" charset="0"/>
                <a:ea typeface="Sherman Sans Book" pitchFamily="50" charset="0"/>
                <a:cs typeface="+mn-cs"/>
              </a:rPr>
              <a:t>, punctuation, capitalization</a:t>
            </a:r>
          </a:p>
          <a:p>
            <a:pPr marL="841248" lvl="2" indent="-457200">
              <a:spcBef>
                <a:spcPts val="200"/>
              </a:spcBef>
              <a:spcAft>
                <a:spcPts val="400"/>
              </a:spcAft>
              <a:buClr>
                <a:srgbClr val="D44500"/>
              </a:buClr>
              <a:buSzTx/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rgbClr val="000000">
                    <a:lumMod val="75000"/>
                    <a:lumOff val="25000"/>
                  </a:srgbClr>
                </a:solidFill>
                <a:latin typeface="Trebuchet MS" panose="020B0603020202020204" pitchFamily="34" charset="0"/>
                <a:ea typeface="Sherman Sans Book" pitchFamily="50" charset="0"/>
                <a:cs typeface="+mn-cs"/>
              </a:rPr>
              <a:t>Include identity of speakers, music, sound effects, audience reaction</a:t>
            </a:r>
          </a:p>
          <a:p>
            <a:pPr marL="841248" lvl="2" indent="-457200">
              <a:spcBef>
                <a:spcPts val="200"/>
              </a:spcBef>
              <a:spcAft>
                <a:spcPts val="400"/>
              </a:spcAft>
              <a:buClr>
                <a:srgbClr val="D44500"/>
              </a:buClr>
              <a:buSzTx/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rgbClr val="000000">
                    <a:lumMod val="75000"/>
                    <a:lumOff val="25000"/>
                  </a:srgbClr>
                </a:solidFill>
                <a:latin typeface="Trebuchet MS" panose="020B0603020202020204" pitchFamily="34" charset="0"/>
                <a:ea typeface="Sherman Sans Book" pitchFamily="50" charset="0"/>
                <a:cs typeface="+mn-cs"/>
              </a:rPr>
              <a:t>Legible with appropriate spacing &amp; contrast for readability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05315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3A32A-436A-8143-8894-653E98457856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Quality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57200" y="1437065"/>
            <a:ext cx="10438818" cy="3781324"/>
          </a:xfrm>
        </p:spPr>
        <p:txBody>
          <a:bodyPr/>
          <a:lstStyle/>
          <a:p>
            <a:pPr marL="457200" lvl="0" indent="-457200">
              <a:spcBef>
                <a:spcPts val="1200"/>
              </a:spcBef>
              <a:spcAft>
                <a:spcPts val="200"/>
              </a:spcAft>
              <a:buClr>
                <a:srgbClr val="D445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rgbClr val="000000">
                    <a:lumMod val="75000"/>
                    <a:lumOff val="25000"/>
                  </a:srgbClr>
                </a:solidFill>
                <a:latin typeface="Trebuchet MS" panose="020B0603020202020204" pitchFamily="34" charset="0"/>
                <a:ea typeface="Sherman Sans Book" pitchFamily="50" charset="0"/>
                <a:cs typeface="+mn-cs"/>
              </a:rPr>
              <a:t>Synchronous</a:t>
            </a:r>
          </a:p>
          <a:p>
            <a:pPr marL="384048" lvl="2">
              <a:spcBef>
                <a:spcPts val="200"/>
              </a:spcBef>
              <a:spcAft>
                <a:spcPts val="400"/>
              </a:spcAft>
              <a:buClr>
                <a:srgbClr val="D44500"/>
              </a:buClr>
            </a:pPr>
            <a:r>
              <a:rPr lang="en-US" sz="2200" dirty="0">
                <a:solidFill>
                  <a:srgbClr val="000000">
                    <a:lumMod val="75000"/>
                    <a:lumOff val="25000"/>
                  </a:srgbClr>
                </a:solidFill>
                <a:latin typeface="Trebuchet MS" panose="020B0603020202020204" pitchFamily="34" charset="0"/>
                <a:ea typeface="Sherman Sans Book" pitchFamily="50" charset="0"/>
              </a:rPr>
              <a:t>Captions must coincide with their corresponding spoken words and sounds to the greatest extent possible and must be displayed on the screen at a speed that can be read by viewers. </a:t>
            </a:r>
          </a:p>
          <a:p>
            <a:pPr marL="457200" lvl="0" indent="-457200">
              <a:spcBef>
                <a:spcPts val="1200"/>
              </a:spcBef>
              <a:spcAft>
                <a:spcPts val="200"/>
              </a:spcAft>
              <a:buClr>
                <a:srgbClr val="D445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rgbClr val="000000">
                    <a:lumMod val="75000"/>
                    <a:lumOff val="25000"/>
                  </a:srgbClr>
                </a:solidFill>
                <a:latin typeface="Trebuchet MS" panose="020B0603020202020204" pitchFamily="34" charset="0"/>
                <a:ea typeface="Sherman Sans Book" pitchFamily="50" charset="0"/>
                <a:cs typeface="+mn-cs"/>
              </a:rPr>
              <a:t>Complete</a:t>
            </a:r>
          </a:p>
          <a:p>
            <a:pPr marL="384048" lvl="2">
              <a:spcBef>
                <a:spcPts val="200"/>
              </a:spcBef>
              <a:spcAft>
                <a:spcPts val="400"/>
              </a:spcAft>
              <a:buClr>
                <a:srgbClr val="D44500"/>
              </a:buClr>
            </a:pPr>
            <a:r>
              <a:rPr lang="en-US" sz="2200" dirty="0">
                <a:solidFill>
                  <a:srgbClr val="000000">
                    <a:lumMod val="75000"/>
                    <a:lumOff val="25000"/>
                  </a:srgbClr>
                </a:solidFill>
                <a:latin typeface="Trebuchet MS" panose="020B0603020202020204" pitchFamily="34" charset="0"/>
                <a:ea typeface="Sherman Sans Book" pitchFamily="50" charset="0"/>
              </a:rPr>
              <a:t>Captions must run from the beginning to the end of the program to the fullest extent possible.</a:t>
            </a:r>
          </a:p>
          <a:p>
            <a:pPr marL="457200" lvl="0" indent="-457200">
              <a:spcBef>
                <a:spcPts val="1200"/>
              </a:spcBef>
              <a:spcAft>
                <a:spcPts val="200"/>
              </a:spcAft>
              <a:buClr>
                <a:srgbClr val="D44500"/>
              </a:buClr>
              <a:buSzPct val="100000"/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000000">
                    <a:lumMod val="75000"/>
                    <a:lumOff val="25000"/>
                  </a:srgbClr>
                </a:solidFill>
                <a:latin typeface="Trebuchet MS" panose="020B0603020202020204" pitchFamily="34" charset="0"/>
                <a:ea typeface="Sherman Sans Book" pitchFamily="50" charset="0"/>
                <a:cs typeface="+mn-cs"/>
              </a:rPr>
              <a:t>Properly placed</a:t>
            </a:r>
          </a:p>
          <a:p>
            <a:pPr marL="384048" lvl="2">
              <a:spcBef>
                <a:spcPts val="200"/>
              </a:spcBef>
              <a:spcAft>
                <a:spcPts val="400"/>
              </a:spcAft>
              <a:buClr>
                <a:srgbClr val="D44500"/>
              </a:buClr>
            </a:pPr>
            <a:r>
              <a:rPr lang="en-US" sz="2200" dirty="0">
                <a:solidFill>
                  <a:srgbClr val="000000">
                    <a:lumMod val="75000"/>
                    <a:lumOff val="25000"/>
                  </a:srgbClr>
                </a:solidFill>
                <a:latin typeface="Trebuchet MS" panose="020B0603020202020204" pitchFamily="34" charset="0"/>
                <a:ea typeface="Sherman Sans Book" pitchFamily="50" charset="0"/>
              </a:rPr>
              <a:t>Captions should not block other important visual content on the screen, overlap one another, or run off the edge of the video screen. </a:t>
            </a:r>
          </a:p>
        </p:txBody>
      </p:sp>
    </p:spTree>
    <p:extLst>
      <p:ext uri="{BB962C8B-B14F-4D97-AF65-F5344CB8AC3E}">
        <p14:creationId xmlns:p14="http://schemas.microsoft.com/office/powerpoint/2010/main" val="118295751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3A32A-436A-8143-8894-653E98457856}" type="slidenum">
              <a:rPr lang="en-US" smtClean="0"/>
              <a:pPr/>
              <a:t>13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Autocaptions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633046" y="1402636"/>
            <a:ext cx="10438818" cy="3781324"/>
          </a:xfrm>
        </p:spPr>
        <p:txBody>
          <a:bodyPr/>
          <a:lstStyle/>
          <a:p>
            <a:pPr marL="457200" lvl="0" indent="-457200">
              <a:spcBef>
                <a:spcPts val="1200"/>
              </a:spcBef>
              <a:spcAft>
                <a:spcPts val="200"/>
              </a:spcAft>
              <a:buClr>
                <a:srgbClr val="D4450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>
                    <a:lumMod val="75000"/>
                    <a:lumOff val="25000"/>
                  </a:srgbClr>
                </a:solidFill>
                <a:latin typeface="Trebuchet MS" panose="020B0603020202020204" pitchFamily="34" charset="0"/>
                <a:ea typeface="Sherman Sans Book" pitchFamily="50" charset="0"/>
                <a:cs typeface="+mn-cs"/>
              </a:rPr>
              <a:t>Often do not include capitalization</a:t>
            </a:r>
          </a:p>
          <a:p>
            <a:pPr marL="457200" lvl="0" indent="-457200">
              <a:spcBef>
                <a:spcPts val="1200"/>
              </a:spcBef>
              <a:spcAft>
                <a:spcPts val="200"/>
              </a:spcAft>
              <a:buClr>
                <a:srgbClr val="D4450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>
                    <a:lumMod val="75000"/>
                    <a:lumOff val="25000"/>
                  </a:srgbClr>
                </a:solidFill>
                <a:latin typeface="Trebuchet MS" panose="020B0603020202020204" pitchFamily="34" charset="0"/>
                <a:ea typeface="Sherman Sans Book" pitchFamily="50" charset="0"/>
                <a:cs typeface="+mn-cs"/>
              </a:rPr>
              <a:t>Do not include punctuation</a:t>
            </a:r>
          </a:p>
          <a:p>
            <a:pPr marL="457200" lvl="0" indent="-457200">
              <a:spcBef>
                <a:spcPts val="1200"/>
              </a:spcBef>
              <a:spcAft>
                <a:spcPts val="200"/>
              </a:spcAft>
              <a:buClr>
                <a:srgbClr val="D4450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>
                    <a:lumMod val="75000"/>
                    <a:lumOff val="25000"/>
                  </a:srgbClr>
                </a:solidFill>
                <a:latin typeface="Trebuchet MS" panose="020B0603020202020204" pitchFamily="34" charset="0"/>
                <a:ea typeface="Sherman Sans Book" pitchFamily="50" charset="0"/>
                <a:cs typeface="+mn-cs"/>
              </a:rPr>
              <a:t>Do not break up phrases and sentences in a way that is legible</a:t>
            </a:r>
          </a:p>
          <a:p>
            <a:pPr marL="457200" lvl="0" indent="-457200">
              <a:spcBef>
                <a:spcPts val="1200"/>
              </a:spcBef>
              <a:spcAft>
                <a:spcPts val="200"/>
              </a:spcAft>
              <a:buClr>
                <a:srgbClr val="D4450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>
                    <a:lumMod val="75000"/>
                    <a:lumOff val="25000"/>
                  </a:srgbClr>
                </a:solidFill>
                <a:latin typeface="Trebuchet MS" panose="020B0603020202020204" pitchFamily="34" charset="0"/>
                <a:ea typeface="Sherman Sans Book" pitchFamily="50" charset="0"/>
                <a:cs typeface="+mn-cs"/>
              </a:rPr>
              <a:t>Do not identify speakers</a:t>
            </a:r>
          </a:p>
          <a:p>
            <a:pPr marL="457200" lvl="0" indent="-457200">
              <a:spcBef>
                <a:spcPts val="1200"/>
              </a:spcBef>
              <a:spcAft>
                <a:spcPts val="200"/>
              </a:spcAft>
              <a:buClr>
                <a:srgbClr val="D4450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>
                    <a:lumMod val="75000"/>
                    <a:lumOff val="25000"/>
                  </a:srgbClr>
                </a:solidFill>
                <a:latin typeface="Trebuchet MS" panose="020B0603020202020204" pitchFamily="34" charset="0"/>
                <a:ea typeface="Sherman Sans Book" pitchFamily="50" charset="0"/>
                <a:cs typeface="+mn-cs"/>
              </a:rPr>
              <a:t>Do not handle multiple speakers</a:t>
            </a:r>
          </a:p>
          <a:p>
            <a:pPr marL="457200" lvl="0" indent="-457200">
              <a:spcBef>
                <a:spcPts val="1200"/>
              </a:spcBef>
              <a:spcAft>
                <a:spcPts val="200"/>
              </a:spcAft>
              <a:buClr>
                <a:srgbClr val="D4450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>
                    <a:lumMod val="75000"/>
                    <a:lumOff val="25000"/>
                  </a:srgbClr>
                </a:solidFill>
                <a:latin typeface="Trebuchet MS" panose="020B0603020202020204" pitchFamily="34" charset="0"/>
                <a:ea typeface="Sherman Sans Book" pitchFamily="50" charset="0"/>
                <a:cs typeface="+mn-cs"/>
              </a:rPr>
              <a:t>Do not describe meaningful sounds</a:t>
            </a:r>
          </a:p>
        </p:txBody>
      </p:sp>
    </p:spTree>
    <p:extLst>
      <p:ext uri="{BB962C8B-B14F-4D97-AF65-F5344CB8AC3E}">
        <p14:creationId xmlns:p14="http://schemas.microsoft.com/office/powerpoint/2010/main" val="53421607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3A32A-436A-8143-8894-653E98457856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Guidelines for Audio Description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marL="571500" indent="-571500">
              <a:lnSpc>
                <a:spcPct val="200000"/>
              </a:lnSpc>
              <a:spcBef>
                <a:spcPts val="1200"/>
              </a:spcBef>
              <a:spcAft>
                <a:spcPts val="200"/>
              </a:spcAft>
              <a:buClr>
                <a:srgbClr val="D4450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>
                    <a:lumMod val="75000"/>
                    <a:lumOff val="25000"/>
                  </a:srgbClr>
                </a:solidFill>
                <a:ea typeface="Sherman Sans Book" pitchFamily="50" charset="0"/>
                <a:hlinkClick r:id="rId3"/>
              </a:rPr>
              <a:t>DCMP Description Key</a:t>
            </a:r>
            <a:endParaRPr lang="en-US" dirty="0">
              <a:solidFill>
                <a:srgbClr val="000000">
                  <a:lumMod val="75000"/>
                  <a:lumOff val="25000"/>
                </a:srgbClr>
              </a:solidFill>
              <a:ea typeface="Sherman Sans Book" pitchFamily="50" charset="0"/>
            </a:endParaRPr>
          </a:p>
          <a:p>
            <a:pPr marL="571500" lvl="0" indent="-571500">
              <a:lnSpc>
                <a:spcPct val="200000"/>
              </a:lnSpc>
              <a:spcBef>
                <a:spcPts val="1200"/>
              </a:spcBef>
              <a:spcAft>
                <a:spcPts val="200"/>
              </a:spcAft>
              <a:buClr>
                <a:srgbClr val="D4450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rebuchet MS" panose="020B0603020202020204" pitchFamily="34" charset="0"/>
                <a:ea typeface="Sherman Sans Book" pitchFamily="50" charset="0"/>
                <a:cs typeface="+mn-cs"/>
                <a:hlinkClick r:id="rId4"/>
              </a:rPr>
              <a:t>ACB </a:t>
            </a:r>
            <a:r>
              <a:rPr lang="en-US" dirty="0">
                <a:solidFill>
                  <a:srgbClr val="000000">
                    <a:lumMod val="75000"/>
                    <a:lumOff val="25000"/>
                  </a:srgbClr>
                </a:solidFill>
                <a:latin typeface="Trebuchet MS" panose="020B0603020202020204" pitchFamily="34" charset="0"/>
                <a:ea typeface="Sherman Sans Book" pitchFamily="50" charset="0"/>
                <a:cs typeface="+mn-cs"/>
                <a:hlinkClick r:id="rId4"/>
              </a:rPr>
              <a:t>Audio Description </a:t>
            </a:r>
            <a:r>
              <a:rPr lang="en-US" dirty="0" smtClean="0">
                <a:solidFill>
                  <a:srgbClr val="000000">
                    <a:lumMod val="75000"/>
                    <a:lumOff val="25000"/>
                  </a:srgbClr>
                </a:solidFill>
                <a:latin typeface="Trebuchet MS" panose="020B0603020202020204" pitchFamily="34" charset="0"/>
                <a:ea typeface="Sherman Sans Book" pitchFamily="50" charset="0"/>
                <a:cs typeface="+mn-cs"/>
                <a:hlinkClick r:id="rId4"/>
              </a:rPr>
              <a:t>Project</a:t>
            </a:r>
            <a:endParaRPr lang="en-US" dirty="0">
              <a:solidFill>
                <a:srgbClr val="000000">
                  <a:lumMod val="75000"/>
                  <a:lumOff val="25000"/>
                </a:srgbClr>
              </a:solidFill>
              <a:latin typeface="Trebuchet MS" panose="020B0603020202020204" pitchFamily="34" charset="0"/>
              <a:ea typeface="Sherman Sans Book" pitchFamily="50" charset="0"/>
              <a:cs typeface="+mn-cs"/>
            </a:endParaRPr>
          </a:p>
        </p:txBody>
      </p:sp>
      <p:pic>
        <p:nvPicPr>
          <p:cNvPr id="4" name="Picture 3" descr="DCMP Description Key website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58672" y="2108971"/>
            <a:ext cx="4994717" cy="300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24494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3A32A-436A-8143-8894-653E98457856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Outsourcing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391663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3A32A-436A-8143-8894-653E98457856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AST/</a:t>
            </a:r>
            <a:r>
              <a:rPr lang="en-US" dirty="0" err="1" smtClean="0"/>
              <a:t>CaptionSync</a:t>
            </a:r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457200" y="1398411"/>
            <a:ext cx="11265868" cy="3512237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Automatic Sync Technologies (AST)</a:t>
            </a:r>
          </a:p>
          <a:p>
            <a:pPr marL="1143000" lvl="1" indent="-457200">
              <a:buFont typeface="Arial" panose="020B0604020202020204" pitchFamily="34" charset="0"/>
              <a:buChar char="•"/>
            </a:pPr>
            <a:r>
              <a:rPr lang="en-US" dirty="0" smtClean="0"/>
              <a:t>Volume discount for Syracuse University</a:t>
            </a:r>
          </a:p>
          <a:p>
            <a:pPr marL="1143000" lvl="1" indent="-457200"/>
            <a:r>
              <a:rPr lang="en-US" dirty="0" smtClean="0"/>
              <a:t>Ask your IT director to create an account for you under your school/college/department</a:t>
            </a:r>
          </a:p>
          <a:p>
            <a:pPr marL="1143000" lvl="1" indent="-457200"/>
            <a:r>
              <a:rPr lang="en-US" dirty="0" smtClean="0"/>
              <a:t>Can caption via upload or from YouTube or Ensemble</a:t>
            </a:r>
          </a:p>
          <a:p>
            <a:pPr marL="1143000" lvl="1" indent="-457200"/>
            <a:r>
              <a:rPr lang="en-US" dirty="0" smtClean="0"/>
              <a:t>Can caption analog media</a:t>
            </a:r>
          </a:p>
          <a:p>
            <a:pPr marL="1143000" lvl="1" indent="-457200"/>
            <a:r>
              <a:rPr lang="en-US" dirty="0" smtClean="0"/>
              <a:t>Can do live captioning (CART)</a:t>
            </a:r>
          </a:p>
          <a:p>
            <a:pPr marL="1143000" lvl="1" indent="-457200"/>
            <a:r>
              <a:rPr lang="en-US" dirty="0" smtClean="0"/>
              <a:t>Can do audio description</a:t>
            </a:r>
          </a:p>
          <a:p>
            <a:r>
              <a:rPr lang="en-US" dirty="0" smtClean="0"/>
              <a:t>See </a:t>
            </a:r>
            <a:r>
              <a:rPr lang="en-US" dirty="0" smtClean="0">
                <a:hlinkClick r:id="rId2"/>
              </a:rPr>
              <a:t>Captioning with AST/</a:t>
            </a:r>
            <a:r>
              <a:rPr lang="en-US" dirty="0" err="1" smtClean="0">
                <a:hlinkClick r:id="rId2"/>
              </a:rPr>
              <a:t>CaptionSync</a:t>
            </a:r>
            <a:r>
              <a:rPr lang="en-US" dirty="0" smtClean="0">
                <a:hlinkClick r:id="rId2"/>
              </a:rPr>
              <a:t> </a:t>
            </a:r>
            <a:r>
              <a:rPr lang="en-US" dirty="0" smtClean="0"/>
              <a:t>in Answers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38510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3A32A-436A-8143-8894-653E98457856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DIY Tools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96076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3A32A-436A-8143-8894-653E98457856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Options: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57200" y="1357391"/>
            <a:ext cx="10438818" cy="3781324"/>
          </a:xfrm>
        </p:spPr>
        <p:txBody>
          <a:bodyPr/>
          <a:lstStyle/>
          <a:p>
            <a:endParaRPr lang="en-US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Upload an existing caption file in an acceptable format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Type text and </a:t>
            </a:r>
            <a:r>
              <a:rPr lang="en-US" dirty="0"/>
              <a:t>s</a:t>
            </a:r>
            <a:r>
              <a:rPr lang="en-US" dirty="0" smtClean="0"/>
              <a:t>ync timings using a caption editor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Edit </a:t>
            </a:r>
            <a:r>
              <a:rPr lang="en-US" dirty="0" err="1" smtClean="0"/>
              <a:t>autocaptions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2160741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3A32A-436A-8143-8894-653E98457856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Caption File Formats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 smtClean="0"/>
              <a:t>Common formats include: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YouTube (.</a:t>
            </a:r>
            <a:r>
              <a:rPr lang="en-US" dirty="0" err="1"/>
              <a:t>srt</a:t>
            </a:r>
            <a:r>
              <a:rPr lang="en-US" dirty="0"/>
              <a:t>, .</a:t>
            </a:r>
            <a:r>
              <a:rPr lang="en-US" dirty="0" err="1"/>
              <a:t>vtt</a:t>
            </a:r>
            <a:r>
              <a:rPr lang="en-US" dirty="0"/>
              <a:t>, .</a:t>
            </a:r>
            <a:r>
              <a:rPr lang="en-US" dirty="0" err="1"/>
              <a:t>scc</a:t>
            </a:r>
            <a:r>
              <a:rPr lang="en-US" dirty="0"/>
              <a:t>)</a:t>
            </a:r>
          </a:p>
          <a:p>
            <a:r>
              <a:rPr lang="en-US" dirty="0"/>
              <a:t>Vimeo (.</a:t>
            </a:r>
            <a:r>
              <a:rPr lang="en-US" dirty="0" err="1"/>
              <a:t>srt</a:t>
            </a:r>
            <a:r>
              <a:rPr lang="en-US" dirty="0"/>
              <a:t>, .</a:t>
            </a:r>
            <a:r>
              <a:rPr lang="en-US" dirty="0" err="1"/>
              <a:t>vtt</a:t>
            </a:r>
            <a:r>
              <a:rPr lang="en-US" dirty="0"/>
              <a:t>)</a:t>
            </a:r>
          </a:p>
          <a:p>
            <a:r>
              <a:rPr lang="en-US" dirty="0"/>
              <a:t>Ensemble (.</a:t>
            </a:r>
            <a:r>
              <a:rPr lang="en-US" dirty="0" err="1"/>
              <a:t>ensemble.xml</a:t>
            </a:r>
            <a:r>
              <a:rPr lang="en-US" dirty="0"/>
              <a:t>)</a:t>
            </a:r>
          </a:p>
          <a:p>
            <a:r>
              <a:rPr lang="en-US" dirty="0"/>
              <a:t>Camtasia (.</a:t>
            </a:r>
            <a:r>
              <a:rPr lang="en-US" dirty="0" err="1"/>
              <a:t>smi</a:t>
            </a:r>
            <a:r>
              <a:rPr lang="en-US" dirty="0"/>
              <a:t> or .</a:t>
            </a:r>
            <a:r>
              <a:rPr lang="en-US" dirty="0" err="1"/>
              <a:t>srt</a:t>
            </a:r>
            <a:r>
              <a:rPr lang="en-US" dirty="0"/>
              <a:t>)</a:t>
            </a:r>
          </a:p>
          <a:p>
            <a:r>
              <a:rPr lang="en-US" dirty="0"/>
              <a:t>Adobe Premiere (.</a:t>
            </a:r>
            <a:r>
              <a:rPr lang="en-US" dirty="0" err="1"/>
              <a:t>scc</a:t>
            </a:r>
            <a:r>
              <a:rPr lang="en-US" dirty="0"/>
              <a:t>)</a:t>
            </a:r>
          </a:p>
          <a:p>
            <a:r>
              <a:rPr lang="en-US" dirty="0" err="1"/>
              <a:t>JWPlayer</a:t>
            </a:r>
            <a:r>
              <a:rPr lang="en-US" dirty="0"/>
              <a:t> (.</a:t>
            </a:r>
            <a:r>
              <a:rPr lang="en-US" dirty="0" err="1"/>
              <a:t>dfxp</a:t>
            </a:r>
            <a:r>
              <a:rPr lang="en-US" dirty="0"/>
              <a:t>, .</a:t>
            </a:r>
            <a:r>
              <a:rPr lang="en-US" dirty="0" err="1"/>
              <a:t>srt</a:t>
            </a:r>
            <a:r>
              <a:rPr lang="en-US" dirty="0"/>
              <a:t>, .</a:t>
            </a:r>
            <a:r>
              <a:rPr lang="en-US" dirty="0" err="1"/>
              <a:t>vtt</a:t>
            </a:r>
            <a:r>
              <a:rPr lang="en-US" dirty="0"/>
              <a:t>)</a:t>
            </a:r>
          </a:p>
          <a:p>
            <a:r>
              <a:rPr lang="en-US" dirty="0"/>
              <a:t>Windows Media Player (.</a:t>
            </a:r>
            <a:r>
              <a:rPr lang="en-US" dirty="0" err="1"/>
              <a:t>smi</a:t>
            </a:r>
            <a:r>
              <a:rPr lang="en-US" dirty="0"/>
              <a:t>)</a:t>
            </a:r>
          </a:p>
          <a:p>
            <a:r>
              <a:rPr lang="en-US" dirty="0" err="1"/>
              <a:t>Quicktime</a:t>
            </a:r>
            <a:r>
              <a:rPr lang="en-US" dirty="0"/>
              <a:t> Player (.</a:t>
            </a:r>
            <a:r>
              <a:rPr lang="en-US" dirty="0" err="1"/>
              <a:t>qt.xml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261100" y="3168348"/>
            <a:ext cx="478393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/>
              <a:t>Many free online </a:t>
            </a:r>
          </a:p>
          <a:p>
            <a:r>
              <a:rPr lang="en-US" sz="2800" dirty="0" smtClean="0"/>
              <a:t>caption file converters available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50312549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3A32A-436A-8143-8894-653E98457856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we will cover today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2800" dirty="0" smtClean="0">
                <a:solidFill>
                  <a:srgbClr val="444444"/>
                </a:solidFill>
              </a:rPr>
              <a:t>WGAC 2.1 </a:t>
            </a:r>
            <a:r>
              <a:rPr lang="en-US" sz="2800" dirty="0">
                <a:solidFill>
                  <a:srgbClr val="444444"/>
                </a:solidFill>
              </a:rPr>
              <a:t>A/AA as it relates to video captioning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rgbClr val="444444"/>
                </a:solidFill>
              </a:rPr>
              <a:t>Benefits of captioning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rgbClr val="444444"/>
                </a:solidFill>
              </a:rPr>
              <a:t>When to caption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2800" dirty="0">
                <a:solidFill>
                  <a:srgbClr val="444444"/>
                </a:solidFill>
              </a:rPr>
              <a:t>Types of </a:t>
            </a:r>
            <a:r>
              <a:rPr lang="en-US" sz="2800" dirty="0" smtClean="0">
                <a:solidFill>
                  <a:srgbClr val="444444"/>
                </a:solidFill>
              </a:rPr>
              <a:t>captions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444444"/>
                </a:solidFill>
              </a:rPr>
              <a:t>Professional captioning services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en-US" sz="2800" dirty="0" smtClean="0">
                <a:solidFill>
                  <a:srgbClr val="444444"/>
                </a:solidFill>
              </a:rPr>
              <a:t>Do-it-yourself </a:t>
            </a:r>
            <a:r>
              <a:rPr lang="en-US" sz="2800" dirty="0">
                <a:solidFill>
                  <a:srgbClr val="444444"/>
                </a:solidFill>
              </a:rPr>
              <a:t>options</a:t>
            </a:r>
          </a:p>
          <a:p>
            <a:endParaRPr lang="en-US" sz="2800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88229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3A32A-436A-8143-8894-653E98457856}" type="slidenum">
              <a:rPr lang="en-US" smtClean="0"/>
              <a:pPr/>
              <a:t>20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Ensemble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 smtClean="0"/>
              <a:t>Amara editor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57199" y="1729466"/>
            <a:ext cx="5627511" cy="3781324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Create your own captions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Upload existing caption file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Create audio descriptions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Link to your AST/</a:t>
            </a:r>
            <a:r>
              <a:rPr lang="en-US" dirty="0" err="1" smtClean="0"/>
              <a:t>CaptionSync</a:t>
            </a:r>
            <a:r>
              <a:rPr lang="en-US" dirty="0" smtClean="0"/>
              <a:t> account for outsourcing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 descr="Ensemble caption editor screen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7599" y="1651152"/>
            <a:ext cx="5622081" cy="3117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61492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3A32A-436A-8143-8894-653E98457856}" type="slidenum">
              <a:rPr lang="en-US" smtClean="0"/>
              <a:pPr/>
              <a:t>21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YouTube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 smtClean="0"/>
              <a:t>Creator Studio Classic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236536" y="1774621"/>
            <a:ext cx="5210920" cy="3781324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Edit automatic captions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Create new captions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Upload existing caption file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Link your AST/</a:t>
            </a:r>
            <a:r>
              <a:rPr lang="en-US" dirty="0" err="1" smtClean="0"/>
              <a:t>CaptionSync</a:t>
            </a:r>
            <a:r>
              <a:rPr lang="en-US" dirty="0" smtClean="0"/>
              <a:t> account for outsourcing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 descr="Youtube caption editor screen&#10;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7456" y="1554382"/>
            <a:ext cx="6135774" cy="3307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0248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3A32A-436A-8143-8894-653E98457856}" type="slidenum">
              <a:rPr lang="en-US" smtClean="0"/>
              <a:pPr/>
              <a:t>22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Vimeo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675366" y="1774621"/>
            <a:ext cx="10002486" cy="3781324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Settings &gt; Distribution &gt; Subtitles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Upload VTT, SRT file, SAMI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dirty="0" smtClean="0"/>
              <a:t>Or</a:t>
            </a:r>
          </a:p>
          <a:p>
            <a:endParaRPr lang="en-US" dirty="0"/>
          </a:p>
          <a:p>
            <a:r>
              <a:rPr lang="en-US" dirty="0" smtClean="0"/>
              <a:t>Add captions to your Vimeo files using </a:t>
            </a:r>
            <a:r>
              <a:rPr lang="en-US" dirty="0" smtClean="0">
                <a:hlinkClick r:id="rId2"/>
              </a:rPr>
              <a:t>Amara</a:t>
            </a:r>
            <a:r>
              <a:rPr lang="en-US" dirty="0" smtClean="0"/>
              <a:t>.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8189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3A32A-436A-8143-8894-653E98457856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DIY Options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457200" y="1062157"/>
            <a:ext cx="11265868" cy="5135443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Camtasia</a:t>
            </a:r>
          </a:p>
          <a:p>
            <a:pPr marL="1143000" lvl="1" indent="-457200">
              <a:buFont typeface="Arial" panose="020B0604020202020204" pitchFamily="34" charset="0"/>
              <a:buChar char="•"/>
            </a:pPr>
            <a:r>
              <a:rPr lang="en-US" dirty="0" smtClean="0"/>
              <a:t>Best for screencasts </a:t>
            </a:r>
          </a:p>
          <a:p>
            <a:pPr marL="1143000" lvl="1" indent="-457200">
              <a:buFont typeface="Arial" panose="020B0604020202020204" pitchFamily="34" charset="0"/>
              <a:buChar char="•"/>
            </a:pPr>
            <a:r>
              <a:rPr lang="en-US" dirty="0" smtClean="0"/>
              <a:t>Open captions or export (.</a:t>
            </a:r>
            <a:r>
              <a:rPr lang="en-US" dirty="0" err="1" smtClean="0"/>
              <a:t>srt</a:t>
            </a:r>
            <a:r>
              <a:rPr lang="en-US" dirty="0" smtClean="0"/>
              <a:t> or </a:t>
            </a:r>
            <a:r>
              <a:rPr lang="en-US" dirty="0" err="1" smtClean="0"/>
              <a:t>smi</a:t>
            </a:r>
            <a:r>
              <a:rPr lang="en-US" dirty="0" smtClean="0"/>
              <a:t>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Adobe Premiere</a:t>
            </a:r>
          </a:p>
          <a:p>
            <a:pPr marL="1143000" lvl="1" indent="-457200">
              <a:buFont typeface="Arial" panose="020B0604020202020204" pitchFamily="34" charset="0"/>
              <a:buChar char="•"/>
            </a:pPr>
            <a:r>
              <a:rPr lang="en-US" dirty="0" smtClean="0"/>
              <a:t>Extremely customizable, very steep learning curve </a:t>
            </a:r>
          </a:p>
          <a:p>
            <a:pPr marL="1143000" lvl="1" indent="-457200">
              <a:buFont typeface="Arial" panose="020B0604020202020204" pitchFamily="34" charset="0"/>
              <a:buChar char="•"/>
            </a:pPr>
            <a:r>
              <a:rPr lang="en-US" dirty="0" smtClean="0"/>
              <a:t>Open captions or export (multiple formats available)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Free applications for PC or Mac</a:t>
            </a:r>
          </a:p>
          <a:p>
            <a:pPr marL="1257300" lvl="1" indent="-571500">
              <a:spcBef>
                <a:spcPts val="1200"/>
              </a:spcBef>
              <a:spcAft>
                <a:spcPts val="1200"/>
              </a:spcAft>
              <a:buClr>
                <a:srgbClr val="D4450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>
                    <a:lumMod val="75000"/>
                    <a:lumOff val="25000"/>
                  </a:srgbClr>
                </a:solidFill>
                <a:ea typeface="Sherman Sans Book" pitchFamily="50" charset="0"/>
                <a:cs typeface="+mn-cs"/>
                <a:hlinkClick r:id="rId2"/>
              </a:rPr>
              <a:t>CADET (Captioning and Descriptive Editing Tool)</a:t>
            </a:r>
            <a:r>
              <a:rPr lang="en-US" sz="2400" dirty="0">
                <a:solidFill>
                  <a:srgbClr val="000000">
                    <a:lumMod val="75000"/>
                    <a:lumOff val="25000"/>
                  </a:srgbClr>
                </a:solidFill>
                <a:ea typeface="Sherman Sans Book" pitchFamily="50" charset="0"/>
                <a:cs typeface="+mn-cs"/>
              </a:rPr>
              <a:t> </a:t>
            </a:r>
          </a:p>
          <a:p>
            <a:pPr marL="1257300" lvl="1" indent="-571500">
              <a:spcBef>
                <a:spcPts val="1200"/>
              </a:spcBef>
              <a:spcAft>
                <a:spcPts val="1200"/>
              </a:spcAft>
              <a:buClr>
                <a:srgbClr val="D4450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>
                    <a:lumMod val="75000"/>
                    <a:lumOff val="25000"/>
                  </a:srgbClr>
                </a:solidFill>
                <a:ea typeface="Sherman Sans Book" pitchFamily="50" charset="0"/>
                <a:cs typeface="+mn-cs"/>
                <a:hlinkClick r:id="rId3"/>
              </a:rPr>
              <a:t>Subtitle Workshop</a:t>
            </a:r>
            <a:r>
              <a:rPr lang="en-US" sz="2400" dirty="0">
                <a:solidFill>
                  <a:srgbClr val="000000">
                    <a:lumMod val="75000"/>
                    <a:lumOff val="25000"/>
                  </a:srgbClr>
                </a:solidFill>
                <a:ea typeface="Sherman Sans Book" pitchFamily="50" charset="0"/>
                <a:cs typeface="+mn-cs"/>
              </a:rPr>
              <a:t> </a:t>
            </a:r>
          </a:p>
          <a:p>
            <a:pPr marL="1257300" lvl="1" indent="-571500">
              <a:spcBef>
                <a:spcPts val="1200"/>
              </a:spcBef>
              <a:spcAft>
                <a:spcPts val="1200"/>
              </a:spcAft>
              <a:buClr>
                <a:srgbClr val="D44500"/>
              </a:buClr>
              <a:buSzPct val="1000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000000">
                    <a:lumMod val="75000"/>
                    <a:lumOff val="25000"/>
                  </a:srgbClr>
                </a:solidFill>
                <a:ea typeface="Sherman Sans Book" pitchFamily="50" charset="0"/>
                <a:cs typeface="+mn-cs"/>
                <a:hlinkClick r:id="rId4"/>
              </a:rPr>
              <a:t>Express </a:t>
            </a:r>
            <a:r>
              <a:rPr lang="en-US" sz="2400" dirty="0" smtClean="0">
                <a:solidFill>
                  <a:srgbClr val="000000">
                    <a:lumMod val="75000"/>
                    <a:lumOff val="25000"/>
                  </a:srgbClr>
                </a:solidFill>
                <a:ea typeface="Sherman Sans Book" pitchFamily="50" charset="0"/>
                <a:cs typeface="+mn-cs"/>
                <a:hlinkClick r:id="rId4"/>
              </a:rPr>
              <a:t>Scribe</a:t>
            </a:r>
            <a:endParaRPr lang="en-US" sz="2400" dirty="0">
              <a:solidFill>
                <a:srgbClr val="000000">
                  <a:lumMod val="75000"/>
                  <a:lumOff val="25000"/>
                </a:srgbClr>
              </a:solidFill>
              <a:ea typeface="Sherman Sans Book" pitchFamily="50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863960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3A32A-436A-8143-8894-653E98457856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Social Media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 smtClean="0"/>
              <a:t>Facebook 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3E3D3C"/>
                </a:solidFill>
                <a:latin typeface="Trebuchet MS" panose="020B0603020202020204" pitchFamily="34" charset="0"/>
              </a:rPr>
              <a:t>Edit this video &gt; Upload SRT file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3E3D3C"/>
                </a:solidFill>
                <a:latin typeface="Trebuchet MS" panose="020B0603020202020204" pitchFamily="34" charset="0"/>
              </a:rPr>
              <a:t>Note: naming convention is very specific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Twitter and Instagram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3E3D3C"/>
                </a:solidFill>
                <a:latin typeface="Trebuchet MS" panose="020B0603020202020204" pitchFamily="34" charset="0"/>
              </a:rPr>
              <a:t>Does not support closed captions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rgbClr val="3E3D3C"/>
                </a:solidFill>
                <a:latin typeface="Trebuchet MS" panose="020B0603020202020204" pitchFamily="34" charset="0"/>
              </a:rPr>
              <a:t>Use open captions or link to YouTube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dirty="0">
              <a:solidFill>
                <a:srgbClr val="3E3D3C"/>
              </a:solidFill>
              <a:latin typeface="Trebuchet MS" panose="020B0603020202020204" pitchFamily="34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971549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3A32A-436A-8143-8894-653E98457856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Final thoughts</a:t>
            </a:r>
            <a:endParaRPr lang="en-US" dirty="0"/>
          </a:p>
        </p:txBody>
      </p:sp>
      <p:pic>
        <p:nvPicPr>
          <p:cNvPr id="1026" name="Picture 2" descr="Image result for good cheap fas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875" y="1255741"/>
            <a:ext cx="4429125" cy="4708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356775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3A32A-436A-8143-8894-653E98457856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Terminology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57200" y="1230489"/>
            <a:ext cx="10438818" cy="4854222"/>
          </a:xfrm>
        </p:spPr>
        <p:txBody>
          <a:bodyPr/>
          <a:lstStyle/>
          <a:p>
            <a:pPr marL="571500" indent="-571500">
              <a:buFont typeface="Wingdings" panose="05000000000000000000" pitchFamily="2" charset="2"/>
              <a:buChar char="§"/>
            </a:pPr>
            <a:r>
              <a:rPr lang="en-US" dirty="0"/>
              <a:t>Transcripts</a:t>
            </a:r>
          </a:p>
          <a:p>
            <a:pPr marL="571500" lvl="0" indent="-571500">
              <a:buFont typeface="Wingdings" panose="05000000000000000000" pitchFamily="2" charset="2"/>
              <a:buChar char="§"/>
            </a:pPr>
            <a:r>
              <a:rPr lang="en-US" dirty="0" smtClean="0"/>
              <a:t>Captions</a:t>
            </a:r>
            <a:endParaRPr lang="en-US" dirty="0"/>
          </a:p>
          <a:p>
            <a:pPr marL="1028700" lvl="1" indent="-571500">
              <a:buFont typeface="Wingdings" panose="05000000000000000000" pitchFamily="2" charset="2"/>
              <a:buChar char="§"/>
            </a:pPr>
            <a:r>
              <a:rPr lang="en-US" sz="2600" dirty="0">
                <a:solidFill>
                  <a:srgbClr val="3E3D3C"/>
                </a:solidFill>
                <a:latin typeface="Trebuchet MS" panose="020B0603020202020204" pitchFamily="34" charset="0"/>
                <a:ea typeface="Sherman Sans Book" charset="0"/>
                <a:cs typeface="Sherman Sans Book" charset="0"/>
              </a:rPr>
              <a:t>Closed vs. Open</a:t>
            </a:r>
          </a:p>
          <a:p>
            <a:pPr marL="1028700" lvl="1" indent="-571500">
              <a:buFont typeface="Wingdings" panose="05000000000000000000" pitchFamily="2" charset="2"/>
              <a:buChar char="§"/>
            </a:pPr>
            <a:r>
              <a:rPr lang="en-US" sz="2600" dirty="0">
                <a:solidFill>
                  <a:srgbClr val="3E3D3C"/>
                </a:solidFill>
                <a:latin typeface="Trebuchet MS" panose="020B0603020202020204" pitchFamily="34" charset="0"/>
                <a:ea typeface="Sherman Sans Book" charset="0"/>
                <a:cs typeface="Sherman Sans Book" charset="0"/>
              </a:rPr>
              <a:t>Auto captioning</a:t>
            </a:r>
            <a:endParaRPr lang="en-US" sz="2600" dirty="0">
              <a:solidFill>
                <a:prstClr val="black"/>
              </a:solidFill>
              <a:latin typeface="Trebuchet MS" panose="020B0603020202020204" pitchFamily="34" charset="0"/>
            </a:endParaRPr>
          </a:p>
          <a:p>
            <a:pPr marL="571500" lvl="0" indent="-571500">
              <a:buFont typeface="Wingdings" panose="05000000000000000000" pitchFamily="2" charset="2"/>
              <a:buChar char="§"/>
            </a:pPr>
            <a:r>
              <a:rPr lang="en-US" dirty="0"/>
              <a:t>Live </a:t>
            </a:r>
            <a:r>
              <a:rPr lang="en-US" dirty="0" smtClean="0"/>
              <a:t>captioning/Real-time captioning</a:t>
            </a:r>
          </a:p>
          <a:p>
            <a:pPr marL="571500" indent="-571500">
              <a:buFont typeface="Wingdings" panose="05000000000000000000" pitchFamily="2" charset="2"/>
              <a:buChar char="§"/>
            </a:pPr>
            <a:r>
              <a:rPr lang="en-US" dirty="0" smtClean="0"/>
              <a:t>Audio Description (Ex. </a:t>
            </a:r>
            <a:r>
              <a:rPr lang="en-US" dirty="0">
                <a:solidFill>
                  <a:srgbClr val="000000">
                    <a:lumMod val="75000"/>
                    <a:lumOff val="25000"/>
                  </a:srgbClr>
                </a:solidFill>
                <a:ea typeface="Sherman Sans Book" pitchFamily="50" charset="0"/>
                <a:hlinkClick r:id="rId3"/>
              </a:rPr>
              <a:t>Apple Accessibility: </a:t>
            </a:r>
            <a:r>
              <a:rPr lang="en-US" dirty="0" err="1" smtClean="0">
                <a:solidFill>
                  <a:srgbClr val="000000">
                    <a:lumMod val="75000"/>
                    <a:lumOff val="25000"/>
                  </a:srgbClr>
                </a:solidFill>
                <a:ea typeface="Sherman Sans Book" pitchFamily="50" charset="0"/>
                <a:hlinkClick r:id="rId3"/>
              </a:rPr>
              <a:t>Sady</a:t>
            </a:r>
            <a:r>
              <a:rPr lang="en-US" dirty="0"/>
              <a:t>)</a:t>
            </a:r>
            <a:endParaRPr lang="en-US" dirty="0">
              <a:solidFill>
                <a:srgbClr val="000000">
                  <a:lumMod val="75000"/>
                  <a:lumOff val="25000"/>
                </a:srgbClr>
              </a:solidFill>
              <a:ea typeface="Sherman Sans Book" pitchFamily="50" charset="0"/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28604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3A32A-436A-8143-8894-653E98457856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Subtitles vs. Captions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57200" y="1230489"/>
            <a:ext cx="10438818" cy="4854222"/>
          </a:xfrm>
        </p:spPr>
        <p:txBody>
          <a:bodyPr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  <a:ea typeface="Sherman Sans Book" pitchFamily="50" charset="0"/>
              </a:rPr>
              <a:t>Subtitles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dirty="0">
                <a:ea typeface="Sherman Sans Book" pitchFamily="50" charset="0"/>
              </a:rPr>
              <a:t>Assume the viewer can hear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dirty="0" smtClean="0"/>
              <a:t>provide </a:t>
            </a:r>
            <a:r>
              <a:rPr lang="en-US" dirty="0"/>
              <a:t>a text alternative for the spoken words only (translation for example)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endParaRPr lang="en-US" dirty="0">
              <a:ea typeface="Sherman Sans Book" pitchFamily="50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  <a:ea typeface="Sherman Sans Book" pitchFamily="50" charset="0"/>
              </a:rPr>
              <a:t>Captions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dirty="0" smtClean="0">
                <a:ea typeface="Sherman Sans Book" pitchFamily="50" charset="0"/>
              </a:rPr>
              <a:t>Assume the viewer cannot hear</a:t>
            </a:r>
          </a:p>
          <a:p>
            <a:pPr marL="1028700" lvl="1" indent="-571500">
              <a:buFont typeface="Arial" panose="020B0604020202020204" pitchFamily="34" charset="0"/>
              <a:buChar char="•"/>
            </a:pPr>
            <a:r>
              <a:rPr lang="en-US" dirty="0" smtClean="0">
                <a:ea typeface="Sherman Sans Book" pitchFamily="50" charset="0"/>
              </a:rPr>
              <a:t>Provide speaker identification, spoken </a:t>
            </a:r>
            <a:r>
              <a:rPr lang="en-US" dirty="0" err="1" smtClean="0">
                <a:ea typeface="Sherman Sans Book" pitchFamily="50" charset="0"/>
              </a:rPr>
              <a:t>dialoge</a:t>
            </a:r>
            <a:r>
              <a:rPr lang="en-US" dirty="0" smtClean="0">
                <a:ea typeface="Sherman Sans Book" pitchFamily="50" charset="0"/>
              </a:rPr>
              <a:t>, relevant sounds and atmospherics (music, auditory cues, etc.)</a:t>
            </a:r>
            <a:endParaRPr lang="en-US" dirty="0">
              <a:ea typeface="Sherman Sans Boo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514341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3A32A-436A-8143-8894-653E98457856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WCAG 2.1 and Captions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Success Criteria for Guideline 1.2 Time-Based Media (Level A and AA)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57200" y="1719159"/>
            <a:ext cx="6191956" cy="3781324"/>
          </a:xfrm>
        </p:spPr>
        <p:txBody>
          <a:bodyPr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dirty="0" smtClean="0"/>
              <a:t>Pre-recorded media must include synchronized captions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dirty="0" smtClean="0"/>
              <a:t>Pre-recorded audio-only must be accompanied by text transcript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dirty="0" smtClean="0"/>
              <a:t>Live events must have synchronized captions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600" dirty="0" smtClean="0"/>
              <a:t>Audio description must be provided for video content that is not presented via the audio track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dirty="0"/>
          </a:p>
        </p:txBody>
      </p:sp>
      <p:pic>
        <p:nvPicPr>
          <p:cNvPr id="7" name="Picture 6" descr="W3C WCAG 2.1 Web Content Accessibility Guideline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1454" y="1933275"/>
            <a:ext cx="4468755" cy="3353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631421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3A32A-436A-8143-8894-653E98457856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When is Captioning Required?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1753182" y="2463702"/>
            <a:ext cx="7955262" cy="1363231"/>
          </a:xfrm>
        </p:spPr>
        <p:txBody>
          <a:bodyPr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 smtClean="0">
                <a:hlinkClick r:id="rId2"/>
              </a:rPr>
              <a:t>Video Captioning Decision Tree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925467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3A32A-436A-8143-8894-653E98457856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Additional Benefits of Captioning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7"/>
          </p:nvPr>
        </p:nvSpPr>
        <p:spPr>
          <a:xfrm>
            <a:off x="457200" y="1332089"/>
            <a:ext cx="10438818" cy="4325915"/>
          </a:xfrm>
        </p:spPr>
        <p:txBody>
          <a:bodyPr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 smtClean="0"/>
              <a:t>Aids learning comprehension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 smtClean="0"/>
              <a:t>Benefits English-language learners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 smtClean="0"/>
              <a:t>Useful for anyone in a loud or quiet environment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dirty="0" smtClean="0"/>
              <a:t>Improved SEO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37347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3A32A-436A-8143-8894-653E98457856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5" name="Picture 4" descr="Stories, from the Assistive Technology Resource Center at Colorado State University and CSU Ventures.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0386" y="840669"/>
            <a:ext cx="5054824" cy="350555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62578" y="4874834"/>
            <a:ext cx="72325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hlinkClick r:id="rId3"/>
              </a:rPr>
              <a:t>Stories of Inclusive Technology: Accessible Video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7" name="Title 6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Stories of Inclusive Technology</a:t>
            </a:r>
            <a:r>
              <a:rPr lang="en-US" baseline="0" dirty="0" smtClean="0"/>
              <a:t>: Accessible Video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450874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3A32A-436A-8143-8894-653E98457856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Captioning Guidelines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78230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yracuse_contemporary_widescreen_sherman_template" id="{D0AEB385-A3DB-6B4E-AE24-B928EB54E0A4}" vid="{5EA8934D-A3DA-174A-BCA8-702608EE01D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syracuse_contemporary_widescreen_sherman_template</Template>
  <TotalTime>2230</TotalTime>
  <Words>732</Words>
  <Application>Microsoft Office PowerPoint</Application>
  <PresentationFormat>Widescreen</PresentationFormat>
  <Paragraphs>171</Paragraphs>
  <Slides>25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2" baseType="lpstr">
      <vt:lpstr>Arial</vt:lpstr>
      <vt:lpstr>Calibri</vt:lpstr>
      <vt:lpstr>Sherman Sans Book</vt:lpstr>
      <vt:lpstr>Sherman Serif Book</vt:lpstr>
      <vt:lpstr>Trebuchet MS</vt:lpstr>
      <vt:lpstr>Wingdings</vt:lpstr>
      <vt:lpstr>Office Theme</vt:lpstr>
      <vt:lpstr>Video Captioning Basics</vt:lpstr>
      <vt:lpstr>What we will cover today</vt:lpstr>
      <vt:lpstr>Terminology</vt:lpstr>
      <vt:lpstr>Subtitles vs. Captions</vt:lpstr>
      <vt:lpstr>WCAG 2.1 and Captions </vt:lpstr>
      <vt:lpstr>When is Captioning Required?</vt:lpstr>
      <vt:lpstr>Additional Benefits of Captioning</vt:lpstr>
      <vt:lpstr>Stories of Inclusive Technology: Accessible Video</vt:lpstr>
      <vt:lpstr>Captioning Guidelines</vt:lpstr>
      <vt:lpstr>DCMP Captioning Guidelines</vt:lpstr>
      <vt:lpstr>Accuracy </vt:lpstr>
      <vt:lpstr>Quality</vt:lpstr>
      <vt:lpstr>Autocaptions</vt:lpstr>
      <vt:lpstr>Guidelines for Audio Description</vt:lpstr>
      <vt:lpstr>Outsourcing</vt:lpstr>
      <vt:lpstr>AST/CaptionSync </vt:lpstr>
      <vt:lpstr>DIY Tools</vt:lpstr>
      <vt:lpstr>Options:</vt:lpstr>
      <vt:lpstr>Caption File Formats</vt:lpstr>
      <vt:lpstr>Ensemble </vt:lpstr>
      <vt:lpstr>YouTube</vt:lpstr>
      <vt:lpstr>Vimeo</vt:lpstr>
      <vt:lpstr>Other DIY Options</vt:lpstr>
      <vt:lpstr>Social Media</vt:lpstr>
      <vt:lpstr>Final thoughts</vt:lpstr>
    </vt:vector>
  </TitlesOfParts>
  <Company>Syracuse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Example of  the Presentation Title Slide</dc:title>
  <dc:creator>Pamela J Thomas</dc:creator>
  <cp:lastModifiedBy>Pamela J Thomas</cp:lastModifiedBy>
  <cp:revision>30</cp:revision>
  <cp:lastPrinted>2019-09-11T15:57:16Z</cp:lastPrinted>
  <dcterms:created xsi:type="dcterms:W3CDTF">2019-09-05T14:27:16Z</dcterms:created>
  <dcterms:modified xsi:type="dcterms:W3CDTF">2019-09-23T11:46:25Z</dcterms:modified>
</cp:coreProperties>
</file>