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68" r:id="rId2"/>
    <p:sldId id="277" r:id="rId3"/>
    <p:sldId id="324" r:id="rId4"/>
    <p:sldId id="278" r:id="rId5"/>
    <p:sldId id="326" r:id="rId6"/>
    <p:sldId id="327" r:id="rId7"/>
    <p:sldId id="320" r:id="rId8"/>
    <p:sldId id="328" r:id="rId9"/>
    <p:sldId id="329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E3D3C"/>
    <a:srgbClr val="D44500"/>
    <a:srgbClr val="6F777D"/>
    <a:srgbClr val="E8EA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6" autoAdjust="0"/>
    <p:restoredTop sz="58788" autoAdjust="0"/>
  </p:normalViewPr>
  <p:slideViewPr>
    <p:cSldViewPr snapToGrid="0" snapToObjects="1" showGuides="1">
      <p:cViewPr varScale="1">
        <p:scale>
          <a:sx n="58" d="100"/>
          <a:sy n="58" d="100"/>
        </p:scale>
        <p:origin x="162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39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6" d="100"/>
        <a:sy n="116" d="100"/>
      </p:scale>
      <p:origin x="0" y="-6144"/>
    </p:cViewPr>
  </p:sorterViewPr>
  <p:notesViewPr>
    <p:cSldViewPr snapToGrid="0" snapToObjects="1" showGuides="1">
      <p:cViewPr varScale="1">
        <p:scale>
          <a:sx n="168" d="100"/>
          <a:sy n="168" d="100"/>
        </p:scale>
        <p:origin x="4992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4B0E00-9206-3A4E-AD6C-96DEFB21C943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422BF1-4B9E-BC44-AF37-A026AB48E5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62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8FCD27-4B6F-264E-84EB-01FB92F2B3E8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7AE360-FF46-004C-BFD2-6B36BE4CBC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149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27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4988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86938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0394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1622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9474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3364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44422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7AE360-FF46-004C-BFD2-6B36BE4CBC0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176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"/>
          <p:cNvSpPr>
            <a:spLocks noGrp="1"/>
          </p:cNvSpPr>
          <p:nvPr>
            <p:ph type="sldNum" sz="quarter" idx="10"/>
          </p:nvPr>
        </p:nvSpPr>
        <p:spPr>
          <a:xfrm>
            <a:off x="10980234" y="6325460"/>
            <a:ext cx="754565" cy="365125"/>
          </a:xfrm>
        </p:spPr>
        <p:txBody>
          <a:bodyPr/>
          <a:lstStyle/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Presentation Title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5060092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400"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 smtClean="0"/>
              <a:t>Click to edit Presentation Title</a:t>
            </a:r>
            <a:endParaRPr lang="en-US" dirty="0"/>
          </a:p>
        </p:txBody>
      </p:sp>
      <p:sp>
        <p:nvSpPr>
          <p:cNvPr id="20" name="Picture"/>
          <p:cNvSpPr>
            <a:spLocks noGrp="1"/>
          </p:cNvSpPr>
          <p:nvPr>
            <p:ph type="pic" sz="quarter" idx="15" hasCustomPrompt="1"/>
          </p:nvPr>
        </p:nvSpPr>
        <p:spPr>
          <a:xfrm>
            <a:off x="6091706" y="0"/>
            <a:ext cx="6100293" cy="6858000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800" baseline="0"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sp>
        <p:nvSpPr>
          <p:cNvPr id="13" name="Presenter’s Name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5181601"/>
            <a:ext cx="5060092" cy="36078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0" baseline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Presenter’s Name </a:t>
            </a:r>
          </a:p>
        </p:txBody>
      </p:sp>
      <p:sp>
        <p:nvSpPr>
          <p:cNvPr id="15" name="Presenter’s Title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5567346"/>
            <a:ext cx="5060092" cy="65073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0" i="1" baseline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Presenter’s Title</a:t>
            </a:r>
          </a:p>
        </p:txBody>
      </p:sp>
      <p:pic>
        <p:nvPicPr>
          <p:cNvPr id="18" name="Syracuse University logo" descr="Official Syracuse University identity wordmark" title="Syracuse University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617" y="561560"/>
            <a:ext cx="2550368" cy="384302"/>
          </a:xfrm>
          <a:prstGeom prst="rect">
            <a:avLst/>
          </a:prstGeom>
        </p:spPr>
      </p:pic>
      <p:sp>
        <p:nvSpPr>
          <p:cNvPr id="7" name="Syracuse University Division Name"/>
          <p:cNvSpPr>
            <a:spLocks noGrp="1"/>
          </p:cNvSpPr>
          <p:nvPr>
            <p:ph type="body" sz="quarter" idx="19" hasCustomPrompt="1"/>
          </p:nvPr>
        </p:nvSpPr>
        <p:spPr>
          <a:xfrm>
            <a:off x="457200" y="914400"/>
            <a:ext cx="5060092" cy="612214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 sz="140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School, Division, Office or Department Name, if applicable</a:t>
            </a:r>
            <a:endParaRPr lang="en-US" dirty="0"/>
          </a:p>
        </p:txBody>
      </p:sp>
      <p:sp>
        <p:nvSpPr>
          <p:cNvPr id="16" name="Date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6369449"/>
            <a:ext cx="5060092" cy="25068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100" b="0" baseline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DATE</a:t>
            </a:r>
          </a:p>
        </p:txBody>
      </p:sp>
      <p:cxnSp>
        <p:nvCxnSpPr>
          <p:cNvPr id="11" name="Hairline rule [design object]"/>
          <p:cNvCxnSpPr/>
          <p:nvPr userDrawn="1"/>
        </p:nvCxnSpPr>
        <p:spPr>
          <a:xfrm>
            <a:off x="562234" y="6196912"/>
            <a:ext cx="49056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84913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 baseline="0">
                <a:latin typeface="Trebuchet MS" panose="020B0603020202020204" pitchFamily="34" charset="0"/>
                <a:ea typeface="Sherman Sans Book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3600" baseline="0">
                <a:latin typeface="Trebuchet MS" panose="020B0603020202020204" pitchFamily="34" charset="0"/>
                <a:ea typeface="Sherman Sans Book" pitchFamily="50" charset="0"/>
              </a:defRPr>
            </a:lvl1pPr>
            <a:lvl2pPr>
              <a:defRPr sz="3200" baseline="0">
                <a:latin typeface="Trebuchet MS" panose="020B0603020202020204" pitchFamily="34" charset="0"/>
                <a:ea typeface="Sherman Sans Book" pitchFamily="50" charset="0"/>
              </a:defRPr>
            </a:lvl2pPr>
            <a:lvl3pPr>
              <a:defRPr sz="2800" baseline="0">
                <a:latin typeface="Trebuchet MS" panose="020B0603020202020204" pitchFamily="34" charset="0"/>
                <a:ea typeface="Sherman Sans Book" pitchFamily="50" charset="0"/>
              </a:defRPr>
            </a:lvl3pPr>
            <a:lvl4pPr>
              <a:defRPr sz="2400" baseline="0">
                <a:latin typeface="Trebuchet MS" panose="020B0603020202020204" pitchFamily="34" charset="0"/>
                <a:ea typeface="Sherman Sans Book" pitchFamily="50" charset="0"/>
              </a:defRPr>
            </a:lvl4pPr>
            <a:lvl5pPr>
              <a:defRPr sz="2000" baseline="0">
                <a:latin typeface="Trebuchet MS" panose="020B0603020202020204" pitchFamily="34" charset="0"/>
                <a:ea typeface="Sherman Sans Book" pitchFamily="50" charset="0"/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7824B-72A6-4F0C-B157-D08E6F5F6730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C23D7-C06D-44DF-B786-B0971F268D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908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-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4354"/>
            <a:ext cx="838782" cy="356231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ubtitle, if applicable"/>
          <p:cNvSpPr>
            <a:spLocks noGrp="1"/>
          </p:cNvSpPr>
          <p:nvPr>
            <p:ph sz="quarter" idx="16" hasCustomPrompt="1"/>
          </p:nvPr>
        </p:nvSpPr>
        <p:spPr>
          <a:xfrm>
            <a:off x="457200" y="1093152"/>
            <a:ext cx="10438818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i="1">
                <a:solidFill>
                  <a:srgbClr val="3E3D3C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12" name="Main slide content text"/>
          <p:cNvSpPr>
            <a:spLocks noGrp="1"/>
          </p:cNvSpPr>
          <p:nvPr>
            <p:ph type="body" sz="quarter" idx="17" hasCustomPrompt="1"/>
          </p:nvPr>
        </p:nvSpPr>
        <p:spPr>
          <a:xfrm>
            <a:off x="457200" y="1876680"/>
            <a:ext cx="10438818" cy="37813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400"/>
            </a:lvl3pPr>
            <a:lvl4pPr marL="1371600" indent="0">
              <a:buNone/>
              <a:defRPr sz="2400"/>
            </a:lvl4pPr>
            <a:lvl5pPr marL="1828800" indent="0">
              <a:buNone/>
              <a:defRPr sz="2400"/>
            </a:lvl5pPr>
          </a:lstStyle>
          <a:p>
            <a:pPr lvl="0"/>
            <a:r>
              <a:rPr lang="en-US" dirty="0" smtClean="0"/>
              <a:t>Click to add text</a:t>
            </a:r>
          </a:p>
        </p:txBody>
      </p:sp>
      <p:pic>
        <p:nvPicPr>
          <p:cNvPr id="13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1" name="Division Name, if applicable"/>
          <p:cNvSpPr>
            <a:spLocks noGrp="1"/>
          </p:cNvSpPr>
          <p:nvPr>
            <p:ph type="body" sz="quarter" idx="21" hasCustomPrompt="1"/>
          </p:nvPr>
        </p:nvSpPr>
        <p:spPr>
          <a:xfrm>
            <a:off x="1988966" y="6334354"/>
            <a:ext cx="8907052" cy="35940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2pPr>
            <a:lvl3pPr marL="9144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3pPr>
            <a:lvl4pPr marL="13716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4pPr>
            <a:lvl5pPr marL="18288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>
      <p:ext uri="{BB962C8B-B14F-4D97-AF65-F5344CB8AC3E}">
        <p14:creationId xmlns:p14="http://schemas.microsoft.com/office/powerpoint/2010/main" val="1688204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w/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25460"/>
            <a:ext cx="838782" cy="365125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Section Title text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5060092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400"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1"/>
            <a:ext cx="6096000" cy="61969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pic>
        <p:nvPicPr>
          <p:cNvPr id="19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21" name="Division, if applicable"/>
          <p:cNvSpPr>
            <a:spLocks noGrp="1"/>
          </p:cNvSpPr>
          <p:nvPr>
            <p:ph type="body" sz="quarter" idx="15" hasCustomPrompt="1"/>
          </p:nvPr>
        </p:nvSpPr>
        <p:spPr>
          <a:xfrm>
            <a:off x="1988966" y="6328635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 baseline="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 (no photo)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range color field [design object]"/>
          <p:cNvSpPr/>
          <p:nvPr userDrawn="1"/>
        </p:nvSpPr>
        <p:spPr>
          <a:xfrm>
            <a:off x="0" y="0"/>
            <a:ext cx="12192000" cy="6196914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25460"/>
            <a:ext cx="838781" cy="365125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Section Title text"/>
          <p:cNvSpPr>
            <a:spLocks noGrp="1"/>
          </p:cNvSpPr>
          <p:nvPr>
            <p:ph type="title" hasCustomPrompt="1"/>
          </p:nvPr>
        </p:nvSpPr>
        <p:spPr>
          <a:xfrm>
            <a:off x="457200" y="2362200"/>
            <a:ext cx="10438818" cy="2444750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4400"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 smtClean="0"/>
              <a:t>Click to edit Section Title</a:t>
            </a:r>
            <a:endParaRPr lang="en-US" dirty="0"/>
          </a:p>
        </p:txBody>
      </p:sp>
      <p:pic>
        <p:nvPicPr>
          <p:cNvPr id="11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0" name="Division, if applicable"/>
          <p:cNvSpPr>
            <a:spLocks noGrp="1"/>
          </p:cNvSpPr>
          <p:nvPr>
            <p:ph type="body" sz="quarter" idx="19" hasCustomPrompt="1"/>
          </p:nvPr>
        </p:nvSpPr>
        <p:spPr>
          <a:xfrm>
            <a:off x="1988966" y="6328635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 baseline="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w/ Bullets +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34354"/>
            <a:ext cx="838782" cy="356231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Subtitle, if applicable"/>
          <p:cNvSpPr>
            <a:spLocks noGrp="1"/>
          </p:cNvSpPr>
          <p:nvPr>
            <p:ph sz="quarter" idx="17" hasCustomPrompt="1"/>
          </p:nvPr>
        </p:nvSpPr>
        <p:spPr>
          <a:xfrm>
            <a:off x="457200" y="1093152"/>
            <a:ext cx="5401434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i="1">
                <a:solidFill>
                  <a:srgbClr val="3E3D3C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844691"/>
            <a:ext cx="5401434" cy="3512237"/>
          </a:xfrm>
          <a:prstGeom prst="rect">
            <a:avLst/>
          </a:prstGeom>
        </p:spPr>
        <p:txBody>
          <a:bodyPr/>
          <a:lstStyle>
            <a:lvl1pPr marL="0" indent="0">
              <a:spcAft>
                <a:spcPts val="600"/>
              </a:spcAft>
              <a:buNone/>
              <a:defRPr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defRPr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defRPr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defRPr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defRPr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4" hasCustomPrompt="1"/>
          </p:nvPr>
        </p:nvSpPr>
        <p:spPr>
          <a:xfrm>
            <a:off x="6096000" y="914401"/>
            <a:ext cx="6096000" cy="528251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Drag photo here or click image icon to select a photo</a:t>
            </a:r>
            <a:endParaRPr lang="en-US" dirty="0"/>
          </a:p>
        </p:txBody>
      </p:sp>
      <p:pic>
        <p:nvPicPr>
          <p:cNvPr id="11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5" name="Division Name, if applicable"/>
          <p:cNvSpPr>
            <a:spLocks noGrp="1"/>
          </p:cNvSpPr>
          <p:nvPr>
            <p:ph type="body" sz="quarter" idx="21" hasCustomPrompt="1"/>
          </p:nvPr>
        </p:nvSpPr>
        <p:spPr>
          <a:xfrm>
            <a:off x="1988966" y="6334354"/>
            <a:ext cx="8907052" cy="35940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2pPr>
            <a:lvl3pPr marL="9144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3pPr>
            <a:lvl4pPr marL="13716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4pPr>
            <a:lvl5pPr marL="18288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ing w/ Bullets (no phot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25460"/>
            <a:ext cx="838781" cy="365125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Subtitle, if applicable"/>
          <p:cNvSpPr>
            <a:spLocks noGrp="1"/>
          </p:cNvSpPr>
          <p:nvPr>
            <p:ph sz="quarter" idx="17" hasCustomPrompt="1"/>
          </p:nvPr>
        </p:nvSpPr>
        <p:spPr>
          <a:xfrm>
            <a:off x="457200" y="1093152"/>
            <a:ext cx="5401434" cy="461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i="1">
                <a:solidFill>
                  <a:srgbClr val="3E3D3C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 smtClean="0"/>
              <a:t>Click to add subtitle, if applicable</a:t>
            </a:r>
          </a:p>
        </p:txBody>
      </p:sp>
      <p:sp>
        <p:nvSpPr>
          <p:cNvPr id="18" name="Bullet List text"/>
          <p:cNvSpPr>
            <a:spLocks noGrp="1"/>
          </p:cNvSpPr>
          <p:nvPr>
            <p:ph type="body" sz="quarter" idx="18"/>
          </p:nvPr>
        </p:nvSpPr>
        <p:spPr>
          <a:xfrm>
            <a:off x="468931" y="1816100"/>
            <a:ext cx="11265868" cy="3512237"/>
          </a:xfrm>
          <a:prstGeom prst="rect">
            <a:avLst/>
          </a:prstGeom>
        </p:spPr>
        <p:txBody>
          <a:bodyPr/>
          <a:lstStyle>
            <a:lvl1pPr marL="571500" indent="-571500">
              <a:spcAft>
                <a:spcPts val="600"/>
              </a:spcAft>
              <a:buSzPct val="80000"/>
              <a:buFont typeface="Arial" charset="0"/>
              <a:buChar char="•"/>
              <a:defRPr sz="36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>
              <a:buSzPct val="80000"/>
              <a:defRPr sz="3200" baseline="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>
              <a:buSzPct val="80000"/>
              <a:defRPr sz="24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>
              <a:buSzPct val="80000"/>
              <a:defRPr sz="20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>
              <a:buSzPct val="80000"/>
              <a:defRPr sz="20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20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19" name="Division, if applicable"/>
          <p:cNvSpPr>
            <a:spLocks noGrp="1"/>
          </p:cNvSpPr>
          <p:nvPr>
            <p:ph type="body" sz="quarter" idx="19" hasCustomPrompt="1"/>
          </p:nvPr>
        </p:nvSpPr>
        <p:spPr>
          <a:xfrm>
            <a:off x="1988966" y="6328635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 baseline="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  <p:extLst/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rge Photo w/ Sideba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range color field [design object]"/>
          <p:cNvSpPr/>
          <p:nvPr userDrawn="1"/>
        </p:nvSpPr>
        <p:spPr>
          <a:xfrm>
            <a:off x="8645302" y="0"/>
            <a:ext cx="3546699" cy="6196914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25460"/>
            <a:ext cx="838781" cy="365125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itle"/>
          <p:cNvSpPr>
            <a:spLocks noGrp="1"/>
          </p:cNvSpPr>
          <p:nvPr>
            <p:ph type="title" hasCustomPrompt="1"/>
          </p:nvPr>
        </p:nvSpPr>
        <p:spPr>
          <a:xfrm>
            <a:off x="8839201" y="914399"/>
            <a:ext cx="2895598" cy="1120141"/>
          </a:xfrm>
          <a:prstGeom prst="rect">
            <a:avLst/>
          </a:prstGeom>
        </p:spPr>
        <p:txBody>
          <a:bodyPr/>
          <a:lstStyle>
            <a:lvl1pPr>
              <a:lnSpc>
                <a:spcPct val="100000"/>
              </a:lnSpc>
              <a:defRPr sz="2400" baseline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18" name="Main content or caption text"/>
          <p:cNvSpPr>
            <a:spLocks noGrp="1"/>
          </p:cNvSpPr>
          <p:nvPr>
            <p:ph type="body" sz="quarter" idx="19" hasCustomPrompt="1"/>
          </p:nvPr>
        </p:nvSpPr>
        <p:spPr>
          <a:xfrm>
            <a:off x="8839200" y="2362200"/>
            <a:ext cx="2895600" cy="3467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sz="1600" dirty="0" smtClean="0"/>
              <a:t>Click to add text </a:t>
            </a:r>
            <a:endParaRPr lang="en-US" dirty="0"/>
          </a:p>
        </p:txBody>
      </p:sp>
      <p:sp>
        <p:nvSpPr>
          <p:cNvPr id="9" name="Picture"/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8645302" cy="6196914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800"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lang="en-US" dirty="0" smtClean="0"/>
              <a:t>Drag photo here or click image icon to select a photo</a:t>
            </a:r>
          </a:p>
        </p:txBody>
      </p:sp>
      <p:pic>
        <p:nvPicPr>
          <p:cNvPr id="22" name="Syracuse University logo" descr="Official Syracuse University identity wordmark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23" name="Division Name, if applicable"/>
          <p:cNvSpPr>
            <a:spLocks noGrp="1"/>
          </p:cNvSpPr>
          <p:nvPr>
            <p:ph type="body" sz="quarter" idx="21" hasCustomPrompt="1"/>
          </p:nvPr>
        </p:nvSpPr>
        <p:spPr>
          <a:xfrm>
            <a:off x="1988966" y="6334354"/>
            <a:ext cx="8907052" cy="359406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2pPr>
            <a:lvl3pPr marL="9144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3pPr>
            <a:lvl4pPr marL="13716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4pPr>
            <a:lvl5pPr marL="182880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5pPr>
          </a:lstStyle>
          <a:p>
            <a:pPr lvl="0"/>
            <a:r>
              <a:rPr lang="en-US" dirty="0" smtClean="0"/>
              <a:t>Click to add Division or Department Name, if applicable</a:t>
            </a:r>
          </a:p>
        </p:txBody>
      </p:sp>
    </p:spTree>
    <p:extLst/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hite footer area [design object]"/>
          <p:cNvSpPr/>
          <p:nvPr userDrawn="1"/>
        </p:nvSpPr>
        <p:spPr>
          <a:xfrm>
            <a:off x="0" y="6196914"/>
            <a:ext cx="12192000" cy="6610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lide Number"/>
          <p:cNvSpPr>
            <a:spLocks noGrp="1"/>
          </p:cNvSpPr>
          <p:nvPr>
            <p:ph type="sldNum" sz="quarter" idx="10"/>
          </p:nvPr>
        </p:nvSpPr>
        <p:spPr>
          <a:xfrm>
            <a:off x="10896018" y="6325460"/>
            <a:ext cx="838782" cy="365125"/>
          </a:xfrm>
        </p:spPr>
        <p:txBody>
          <a:bodyPr/>
          <a:lstStyle>
            <a:lvl1pPr>
              <a:defRPr b="0"/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Slide Title"/>
          <p:cNvSpPr>
            <a:spLocks noGrp="1"/>
          </p:cNvSpPr>
          <p:nvPr>
            <p:ph type="title"/>
          </p:nvPr>
        </p:nvSpPr>
        <p:spPr>
          <a:xfrm>
            <a:off x="457200" y="253938"/>
            <a:ext cx="11277600" cy="632988"/>
          </a:xfrm>
          <a:prstGeom prst="rect">
            <a:avLst/>
          </a:prstGeom>
        </p:spPr>
        <p:txBody>
          <a:bodyPr/>
          <a:lstStyle>
            <a:lvl1pPr>
              <a:defRPr>
                <a:latin typeface="Georgia" charset="0"/>
                <a:ea typeface="Georgia" charset="0"/>
                <a:cs typeface="Georgia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able content"/>
          <p:cNvSpPr>
            <a:spLocks noGrp="1"/>
          </p:cNvSpPr>
          <p:nvPr>
            <p:ph type="tbl" sz="quarter" idx="11" hasCustomPrompt="1"/>
          </p:nvPr>
        </p:nvSpPr>
        <p:spPr>
          <a:xfrm>
            <a:off x="457201" y="1806575"/>
            <a:ext cx="11277600" cy="38582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r>
              <a:rPr lang="en-US" dirty="0" smtClean="0"/>
              <a:t>Click to add table</a:t>
            </a:r>
            <a:endParaRPr lang="en-US" dirty="0"/>
          </a:p>
        </p:txBody>
      </p:sp>
      <p:pic>
        <p:nvPicPr>
          <p:cNvPr id="9" name="Syracuse University logo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6417231"/>
            <a:ext cx="1363304" cy="173971"/>
          </a:xfrm>
          <a:prstGeom prst="rect">
            <a:avLst/>
          </a:prstGeom>
        </p:spPr>
      </p:pic>
      <p:sp>
        <p:nvSpPr>
          <p:cNvPr id="7" name="Division, if applicable"/>
          <p:cNvSpPr>
            <a:spLocks noGrp="1"/>
          </p:cNvSpPr>
          <p:nvPr>
            <p:ph type="body" sz="quarter" idx="19" hasCustomPrompt="1"/>
          </p:nvPr>
        </p:nvSpPr>
        <p:spPr>
          <a:xfrm>
            <a:off x="1988966" y="6328635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1000" baseline="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pPr lvl="0"/>
            <a:r>
              <a:rPr lang="en-US" dirty="0" smtClean="0"/>
              <a:t>Click to add Division or Department Name, if applicable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4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Trebuchet MS" panose="020B0603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Trebuchet MS" panose="020B0603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87824B-72A6-4F0C-B157-D08E6F5F6730}" type="datetimeFigureOut">
              <a:rPr lang="en-US" smtClean="0"/>
              <a:t>10/22/2019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C23D7-C06D-44DF-B786-B0971F268D47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4298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991600" y="632546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>
                <a:solidFill>
                  <a:srgbClr val="D44500"/>
                </a:solidFill>
                <a:latin typeface="Trebuchet MS" charset="0"/>
                <a:ea typeface="Trebuchet MS" charset="0"/>
                <a:cs typeface="Trebuchet MS" charset="0"/>
              </a:defRPr>
            </a:lvl1pPr>
          </a:lstStyle>
          <a:p>
            <a:fld id="{F343A32A-436A-8143-8894-653E9845785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E8EA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 userDrawn="1"/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rgbClr val="D44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83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6" r:id="rId2"/>
    <p:sldLayoutId id="2147483658" r:id="rId3"/>
    <p:sldLayoutId id="2147483661" r:id="rId4"/>
    <p:sldLayoutId id="2147483667" r:id="rId5"/>
    <p:sldLayoutId id="2147483668" r:id="rId6"/>
    <p:sldLayoutId id="2147483663" r:id="rId7"/>
    <p:sldLayoutId id="2147483669" r:id="rId8"/>
    <p:sldLayoutId id="2147483670" r:id="rId9"/>
    <p:sldLayoutId id="2147483671" r:id="rId10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bg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2" pos="384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7392" userDrawn="1">
          <p15:clr>
            <a:srgbClr val="F26B43"/>
          </p15:clr>
        </p15:guide>
        <p15:guide id="5" orient="horz" pos="2376" userDrawn="1">
          <p15:clr>
            <a:srgbClr val="F26B43"/>
          </p15:clr>
        </p15:guide>
        <p15:guide id="6" orient="horz" pos="3264" userDrawn="1">
          <p15:clr>
            <a:srgbClr val="F26B43"/>
          </p15:clr>
        </p15:guide>
        <p15:guide id="7" orient="horz" pos="1488" userDrawn="1">
          <p15:clr>
            <a:srgbClr val="F26B43"/>
          </p15:clr>
        </p15:guide>
        <p15:guide id="8" orient="horz" pos="4128" userDrawn="1">
          <p15:clr>
            <a:srgbClr val="F26B43"/>
          </p15:clr>
        </p15:guide>
        <p15:guide id="9" orient="horz" pos="576" userDrawn="1">
          <p15:clr>
            <a:srgbClr val="F26B43"/>
          </p15:clr>
        </p15:guide>
        <p15:guide id="10" pos="556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dobe.com/accessibilit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" descr="Aerial photo of the Quad during summer at Syracuse University.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" r="11"/>
          <a:stretch>
            <a:fillRect/>
          </a:stretch>
        </p:blipFill>
        <p:spPr/>
      </p:pic>
      <p:sp>
        <p:nvSpPr>
          <p:cNvPr id="5" name="Presentation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Accessible PDFs from InDesign</a:t>
            </a:r>
            <a:endParaRPr lang="en-US" dirty="0"/>
          </a:p>
        </p:txBody>
      </p:sp>
      <p:sp>
        <p:nvSpPr>
          <p:cNvPr id="7" name="Syracuse University Division Name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 smtClean="0"/>
              <a:t>Information Technology Services</a:t>
            </a:r>
            <a:endParaRPr lang="en-US" dirty="0"/>
          </a:p>
        </p:txBody>
      </p:sp>
      <p:sp>
        <p:nvSpPr>
          <p:cNvPr id="9" name="Presenter’s Name"/>
          <p:cNvSpPr txBox="1">
            <a:spLocks/>
          </p:cNvSpPr>
          <p:nvPr/>
        </p:nvSpPr>
        <p:spPr>
          <a:xfrm>
            <a:off x="457200" y="4996834"/>
            <a:ext cx="5060092" cy="360784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2000" b="0" kern="1200" baseline="0">
                <a:solidFill>
                  <a:schemeClr val="bg1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Pamela Thomas</a:t>
            </a:r>
            <a:endParaRPr lang="en-US" dirty="0"/>
          </a:p>
        </p:txBody>
      </p:sp>
      <p:sp>
        <p:nvSpPr>
          <p:cNvPr id="10" name="Presenter’s Title"/>
          <p:cNvSpPr txBox="1">
            <a:spLocks/>
          </p:cNvSpPr>
          <p:nvPr/>
        </p:nvSpPr>
        <p:spPr>
          <a:xfrm>
            <a:off x="457200" y="5382579"/>
            <a:ext cx="5060092" cy="650730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/>
              <a:buNone/>
              <a:defRPr sz="1400" b="0" i="1" kern="1200" baseline="0">
                <a:solidFill>
                  <a:schemeClr val="bg1"/>
                </a:solidFill>
                <a:latin typeface="Georgia" charset="0"/>
                <a:ea typeface="Georgia" charset="0"/>
                <a:cs typeface="Georgia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IT Accessibility Analyst</a:t>
            </a:r>
            <a:endParaRPr lang="en-US" dirty="0"/>
          </a:p>
        </p:txBody>
      </p:sp>
      <p:sp>
        <p:nvSpPr>
          <p:cNvPr id="6" name="Date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 smtClean="0"/>
              <a:t>October, 2019</a:t>
            </a:r>
          </a:p>
        </p:txBody>
      </p:sp>
    </p:spTree>
    <p:extLst>
      <p:ext uri="{BB962C8B-B14F-4D97-AF65-F5344CB8AC3E}">
        <p14:creationId xmlns:p14="http://schemas.microsoft.com/office/powerpoint/2010/main" val="1850001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" name="Slide Title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13" name="Subtitle, if applicable"/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 smtClean="0"/>
              <a:t>What we will cover today</a:t>
            </a:r>
            <a:endParaRPr lang="en-US" dirty="0"/>
          </a:p>
        </p:txBody>
      </p:sp>
      <p:sp>
        <p:nvSpPr>
          <p:cNvPr id="11" name="Main slide content title and bullets"/>
          <p:cNvSpPr>
            <a:spLocks noGrp="1"/>
          </p:cNvSpPr>
          <p:nvPr>
            <p:ph type="body" sz="quarter" idx="18"/>
          </p:nvPr>
        </p:nvSpPr>
        <p:spPr>
          <a:xfrm>
            <a:off x="561109" y="1585845"/>
            <a:ext cx="11265868" cy="4267200"/>
          </a:xfrm>
        </p:spPr>
        <p:txBody>
          <a:bodyPr/>
          <a:lstStyle/>
          <a:p>
            <a:pPr lvl="0"/>
            <a:r>
              <a:rPr lang="en-US" sz="2400" dirty="0"/>
              <a:t>What features does a PDF document require in order to be considered accessible?</a:t>
            </a:r>
          </a:p>
          <a:p>
            <a:pPr lvl="0"/>
            <a:r>
              <a:rPr lang="en-US" sz="2400" dirty="0"/>
              <a:t>How InDesign integrates with Acrobat to facilitate:</a:t>
            </a:r>
          </a:p>
          <a:p>
            <a:pPr lvl="2"/>
            <a:r>
              <a:rPr lang="en-US" sz="2000" dirty="0"/>
              <a:t>Title metadata</a:t>
            </a:r>
          </a:p>
          <a:p>
            <a:pPr lvl="2"/>
            <a:r>
              <a:rPr lang="en-US" sz="2000" dirty="0"/>
              <a:t>Semantic mapping of paragraph styles to headings</a:t>
            </a:r>
          </a:p>
          <a:p>
            <a:pPr lvl="2"/>
            <a:r>
              <a:rPr lang="en-US" sz="2000" dirty="0"/>
              <a:t>Alternative text on images</a:t>
            </a:r>
          </a:p>
          <a:p>
            <a:pPr lvl="2"/>
            <a:r>
              <a:rPr lang="en-US" sz="2000" dirty="0"/>
              <a:t>Reading order flow</a:t>
            </a:r>
          </a:p>
          <a:p>
            <a:pPr lvl="2"/>
            <a:r>
              <a:rPr lang="en-US" sz="2000" dirty="0"/>
              <a:t>Table and list mark-up</a:t>
            </a:r>
          </a:p>
          <a:p>
            <a:pPr lvl="2"/>
            <a:r>
              <a:rPr lang="en-US" sz="2000" dirty="0"/>
              <a:t>Table of contents</a:t>
            </a:r>
          </a:p>
          <a:p>
            <a:pPr lvl="2"/>
            <a:r>
              <a:rPr lang="en-US" sz="2000" dirty="0"/>
              <a:t>Hyperlink mark-up</a:t>
            </a:r>
          </a:p>
          <a:p>
            <a:pPr lvl="0"/>
            <a:r>
              <a:rPr lang="en-US" sz="2400" dirty="0"/>
              <a:t>Exporting from InDesign to PDF in a way that retains required accessibility mark-up.</a:t>
            </a:r>
          </a:p>
        </p:txBody>
      </p:sp>
    </p:spTree>
    <p:extLst>
      <p:ext uri="{BB962C8B-B14F-4D97-AF65-F5344CB8AC3E}">
        <p14:creationId xmlns:p14="http://schemas.microsoft.com/office/powerpoint/2010/main" val="17304881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FC23D7-C06D-44DF-B786-B0971F268D47}" type="slidenum">
              <a:rPr lang="en-US" smtClean="0"/>
              <a:t>3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59232" y="212277"/>
            <a:ext cx="0" cy="0"/>
          </a:xfrm>
        </p:spPr>
        <p:txBody>
          <a:bodyPr/>
          <a:lstStyle/>
          <a:p>
            <a:r>
              <a:rPr lang="en-US" dirty="0" smtClean="0">
                <a:latin typeface="Georgia" panose="02040502050405020303" pitchFamily="18" charset="0"/>
              </a:rPr>
              <a:t>Today’s objective</a:t>
            </a:r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1664" y="1184564"/>
            <a:ext cx="943494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latin typeface="Trebuchet MS" panose="020B0603020202020204" pitchFamily="34" charset="0"/>
              </a:rPr>
              <a:t>Designers and accessibility testers will have an agreed upon set of guidelines that ensure maximum accessibility of PDF output from InDesign.</a:t>
            </a:r>
            <a:endParaRPr lang="en-US" sz="2800" dirty="0">
              <a:latin typeface="Trebuchet MS" panose="020B0603020202020204" pitchFamily="34" charset="0"/>
            </a:endParaRPr>
          </a:p>
        </p:txBody>
      </p:sp>
      <p:pic>
        <p:nvPicPr>
          <p:cNvPr id="1026" name="Picture 2" descr="Cartoon woman as an accessibility tester attempting to mediate between the document designer and her boss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5645" y="2743179"/>
            <a:ext cx="4168576" cy="27443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87236" y="3423336"/>
            <a:ext cx="22756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Client</a:t>
            </a:r>
            <a:endParaRPr lang="en-US" sz="3600" dirty="0"/>
          </a:p>
        </p:txBody>
      </p:sp>
      <p:sp>
        <p:nvSpPr>
          <p:cNvPr id="6" name="TextBox 5"/>
          <p:cNvSpPr txBox="1"/>
          <p:nvPr/>
        </p:nvSpPr>
        <p:spPr>
          <a:xfrm>
            <a:off x="3834246" y="5861691"/>
            <a:ext cx="5372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Accessibility Testers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7924800" y="3373751"/>
            <a:ext cx="2133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Designer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55351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we mean by accessible?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854521"/>
            <a:ext cx="5401434" cy="3512237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i="1" dirty="0"/>
              <a:t>The ability of users with visual or mobility impairments to </a:t>
            </a:r>
            <a:r>
              <a:rPr lang="en-US" b="1" i="1" dirty="0"/>
              <a:t>read</a:t>
            </a:r>
            <a:r>
              <a:rPr lang="en-US" i="1" dirty="0"/>
              <a:t> and </a:t>
            </a:r>
            <a:r>
              <a:rPr lang="en-US" b="1" i="1" dirty="0"/>
              <a:t>navigate</a:t>
            </a:r>
            <a:r>
              <a:rPr lang="en-US" i="1" dirty="0"/>
              <a:t> a document in an equivalent manner as a sighted user.</a:t>
            </a:r>
          </a:p>
          <a:p>
            <a:pPr>
              <a:lnSpc>
                <a:spcPct val="100000"/>
              </a:lnSpc>
            </a:pPr>
            <a:endParaRPr lang="en-US" sz="2000" i="1" dirty="0"/>
          </a:p>
        </p:txBody>
      </p:sp>
      <p:sp>
        <p:nvSpPr>
          <p:cNvPr id="6" name="Picture Placeholder 5" descr="Computer keyboard with a green accessibility symbol on one of the keys." hidden="1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8" name="Picture Placeholder 5" descr="Keyboard with a wheelchair symbol instead of an enter key.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52" r="6752"/>
          <a:stretch>
            <a:fillRect/>
          </a:stretch>
        </p:blipFill>
        <p:spPr>
          <a:xfrm>
            <a:off x="6096000" y="969383"/>
            <a:ext cx="6096000" cy="5227532"/>
          </a:xfrm>
          <a:prstGeom prst="rect">
            <a:avLst/>
          </a:prstGeom>
        </p:spPr>
      </p:pic>
      <p:sp>
        <p:nvSpPr>
          <p:cNvPr id="9" name="Division, if applicable"/>
          <p:cNvSpPr txBox="1">
            <a:spLocks/>
          </p:cNvSpPr>
          <p:nvPr/>
        </p:nvSpPr>
        <p:spPr>
          <a:xfrm>
            <a:off x="2141366" y="6325460"/>
            <a:ext cx="8907052" cy="36512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000" kern="1200" baseline="0">
                <a:solidFill>
                  <a:srgbClr val="6F777D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 smtClean="0">
                <a:latin typeface="Sherman Serif Book" pitchFamily="50" charset="0"/>
                <a:ea typeface="Sherman Serif Book" pitchFamily="50" charset="0"/>
              </a:rPr>
              <a:t>Information Technology Services</a:t>
            </a:r>
            <a:endParaRPr lang="en-US" sz="1400" dirty="0">
              <a:latin typeface="Sherman Serif Book" pitchFamily="50" charset="0"/>
              <a:ea typeface="Sherman Serif Book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150733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Characteristics of Accessible PDFs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728957"/>
            <a:ext cx="5629619" cy="3512237"/>
          </a:xfrm>
        </p:spPr>
        <p:txBody>
          <a:bodyPr/>
          <a:lstStyle/>
          <a:p>
            <a:r>
              <a:rPr lang="en-US" sz="2400" dirty="0" smtClean="0"/>
              <a:t>Good color contrast</a:t>
            </a:r>
          </a:p>
          <a:p>
            <a:r>
              <a:rPr lang="en-US" sz="2400" dirty="0" smtClean="0"/>
              <a:t>Title metadata</a:t>
            </a:r>
          </a:p>
          <a:p>
            <a:r>
              <a:rPr lang="en-US" sz="2400" dirty="0" smtClean="0"/>
              <a:t>Recognizable text</a:t>
            </a:r>
          </a:p>
          <a:p>
            <a:r>
              <a:rPr lang="en-US" sz="2400" dirty="0"/>
              <a:t>Tagged document structure</a:t>
            </a:r>
          </a:p>
          <a:p>
            <a:r>
              <a:rPr lang="en-US" sz="2400" dirty="0" smtClean="0"/>
              <a:t>Logical headings</a:t>
            </a:r>
          </a:p>
          <a:p>
            <a:r>
              <a:rPr lang="en-US" sz="2400" dirty="0"/>
              <a:t>Properly formatted table of contents</a:t>
            </a:r>
          </a:p>
          <a:p>
            <a:pPr marL="0" indent="0">
              <a:buNone/>
            </a:pPr>
            <a:endParaRPr lang="en-US" sz="2400" dirty="0" smtClean="0"/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6257581" y="1728958"/>
            <a:ext cx="5739787" cy="3512237"/>
          </a:xfrm>
          <a:prstGeom prst="rect">
            <a:avLst/>
          </a:prstGeom>
        </p:spPr>
        <p:txBody>
          <a:bodyPr/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SzPct val="80000"/>
              <a:buFont typeface="Arial" charset="0"/>
              <a:buChar char="•"/>
              <a:defRPr sz="36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3200" kern="1200" baseline="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4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0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0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dirty="0"/>
              <a:t>Logical reading </a:t>
            </a:r>
            <a:r>
              <a:rPr lang="en-US" sz="2400" dirty="0" smtClean="0"/>
              <a:t>order</a:t>
            </a:r>
          </a:p>
          <a:p>
            <a:r>
              <a:rPr lang="en-US" sz="2400" dirty="0" smtClean="0"/>
              <a:t>Logical flow order</a:t>
            </a:r>
          </a:p>
          <a:p>
            <a:r>
              <a:rPr lang="en-US" sz="2400" dirty="0" smtClean="0"/>
              <a:t>Alternative text on images</a:t>
            </a:r>
          </a:p>
          <a:p>
            <a:r>
              <a:rPr lang="en-US" sz="2400" dirty="0" smtClean="0"/>
              <a:t>Properly formatted tables and lists</a:t>
            </a:r>
          </a:p>
          <a:p>
            <a:r>
              <a:rPr lang="en-US" sz="2400" dirty="0" smtClean="0"/>
              <a:t>Properly formatted hyperlinks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3297988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InDesign and Adobe are Integrated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57200" y="1728957"/>
            <a:ext cx="5629619" cy="3512237"/>
          </a:xfrm>
        </p:spPr>
        <p:txBody>
          <a:bodyPr/>
          <a:lstStyle/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Good color contrast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Title metadata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Recognizable text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Properly formatted table of contents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Tagged document structure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Logical headings</a:t>
            </a:r>
          </a:p>
        </p:txBody>
      </p:sp>
      <p:sp>
        <p:nvSpPr>
          <p:cNvPr id="7" name="Text Placeholder 4"/>
          <p:cNvSpPr txBox="1">
            <a:spLocks/>
          </p:cNvSpPr>
          <p:nvPr/>
        </p:nvSpPr>
        <p:spPr>
          <a:xfrm>
            <a:off x="6257581" y="1728958"/>
            <a:ext cx="5739787" cy="3512237"/>
          </a:xfrm>
          <a:prstGeom prst="rect">
            <a:avLst/>
          </a:prstGeom>
        </p:spPr>
        <p:txBody>
          <a:bodyPr/>
          <a:lstStyle>
            <a:lvl1pPr marL="571500" indent="-5715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SzPct val="80000"/>
              <a:buFont typeface="Arial" charset="0"/>
              <a:buChar char="•"/>
              <a:defRPr sz="36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3200" kern="1200" baseline="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4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0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SzPct val="80000"/>
              <a:buFont typeface="Arial"/>
              <a:buChar char="•"/>
              <a:defRPr sz="2000" kern="1200">
                <a:solidFill>
                  <a:srgbClr val="3E3D3C"/>
                </a:solidFill>
                <a:latin typeface="Trebuchet MS" charset="0"/>
                <a:ea typeface="Trebuchet MS" charset="0"/>
                <a:cs typeface="Trebuchet MS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/>
              <a:t>Logical reading </a:t>
            </a:r>
            <a:r>
              <a:rPr lang="en-US" sz="2400" dirty="0" smtClean="0"/>
              <a:t>order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Logical flow order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Alternative text on images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Properly formatted tables and lists</a:t>
            </a:r>
          </a:p>
          <a:p>
            <a:pPr>
              <a:buClr>
                <a:schemeClr val="accent6"/>
              </a:buClr>
              <a:buSzPct val="150000"/>
              <a:buFont typeface="Wingdings" panose="05000000000000000000" pitchFamily="2" charset="2"/>
              <a:buChar char="ü"/>
            </a:pPr>
            <a:r>
              <a:rPr lang="en-US" sz="2400" dirty="0" smtClean="0"/>
              <a:t>Properly formatted hyperlinks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986691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3894463" y="2637622"/>
            <a:ext cx="4092766" cy="1008961"/>
          </a:xfrm>
        </p:spPr>
        <p:txBody>
          <a:bodyPr/>
          <a:lstStyle/>
          <a:p>
            <a:r>
              <a:rPr lang="en-US" dirty="0" smtClean="0"/>
              <a:t>Demonstration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271637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InDesign to Accessible PDF: Talking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7"/>
          </p:nvPr>
        </p:nvSpPr>
        <p:spPr>
          <a:xfrm>
            <a:off x="457200" y="1093152"/>
            <a:ext cx="11277600" cy="461230"/>
          </a:xfrm>
        </p:spPr>
        <p:txBody>
          <a:bodyPr/>
          <a:lstStyle/>
          <a:p>
            <a:r>
              <a:rPr lang="en-US" dirty="0" smtClean="0"/>
              <a:t>Clients and designers need to discuss: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583231" y="1604027"/>
            <a:ext cx="11265868" cy="3512237"/>
          </a:xfrm>
        </p:spPr>
        <p:txBody>
          <a:bodyPr/>
          <a:lstStyle/>
          <a:p>
            <a:r>
              <a:rPr lang="en-US" sz="2400" dirty="0" smtClean="0"/>
              <a:t>Color choices</a:t>
            </a:r>
          </a:p>
          <a:p>
            <a:r>
              <a:rPr lang="en-US" sz="2400" dirty="0" smtClean="0"/>
              <a:t>Export tag mapping to headings (</a:t>
            </a:r>
            <a:r>
              <a:rPr lang="en-US" sz="2400" i="1" dirty="0" smtClean="0"/>
              <a:t>H1, H2, H3, etc</a:t>
            </a:r>
            <a:r>
              <a:rPr lang="en-US" sz="2400" dirty="0" smtClean="0"/>
              <a:t>.)</a:t>
            </a:r>
          </a:p>
          <a:p>
            <a:r>
              <a:rPr lang="en-US" sz="2400" dirty="0" smtClean="0"/>
              <a:t>Alternative text descriptions</a:t>
            </a:r>
          </a:p>
          <a:p>
            <a:r>
              <a:rPr lang="en-US" sz="2400" dirty="0" smtClean="0"/>
              <a:t>Table design</a:t>
            </a:r>
          </a:p>
          <a:p>
            <a:r>
              <a:rPr lang="en-US" sz="2400" dirty="0" smtClean="0"/>
              <a:t>Reading order</a:t>
            </a:r>
          </a:p>
          <a:p>
            <a:r>
              <a:rPr lang="en-US" sz="2400" dirty="0" smtClean="0"/>
              <a:t>Export options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4599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43A32A-436A-8143-8894-653E9845785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 for further information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8"/>
          </p:nvPr>
        </p:nvSpPr>
        <p:spPr>
          <a:xfrm>
            <a:off x="468931" y="1313412"/>
            <a:ext cx="11265868" cy="4471162"/>
          </a:xfrm>
        </p:spPr>
        <p:txBody>
          <a:bodyPr/>
          <a:lstStyle/>
          <a:p>
            <a:r>
              <a:rPr lang="en-US" dirty="0" smtClean="0"/>
              <a:t>LinkedIn Learning (formerly </a:t>
            </a:r>
            <a:r>
              <a:rPr lang="en-US" dirty="0" err="1" smtClean="0"/>
              <a:t>Lynda.com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en-US" i="1" dirty="0"/>
              <a:t>Creating Accessible PDFs </a:t>
            </a:r>
            <a:r>
              <a:rPr lang="en-US" dirty="0"/>
              <a:t>with Chad </a:t>
            </a:r>
            <a:r>
              <a:rPr lang="en-US" dirty="0" err="1"/>
              <a:t>Chelius</a:t>
            </a:r>
            <a:r>
              <a:rPr lang="en-US" dirty="0"/>
              <a:t>, specifically Chapter 6</a:t>
            </a:r>
          </a:p>
          <a:p>
            <a:pPr lvl="1"/>
            <a:r>
              <a:rPr lang="en-US" i="1" dirty="0"/>
              <a:t>Advanced Accessible PDFs </a:t>
            </a:r>
            <a:r>
              <a:rPr lang="en-US" dirty="0"/>
              <a:t>with Chad </a:t>
            </a:r>
            <a:r>
              <a:rPr lang="en-US" dirty="0" err="1"/>
              <a:t>Chelius</a:t>
            </a:r>
            <a:r>
              <a:rPr lang="en-US" dirty="0"/>
              <a:t>, specifically Chapter 3</a:t>
            </a:r>
          </a:p>
          <a:p>
            <a:pPr lvl="1"/>
            <a:r>
              <a:rPr lang="en-US" i="1" dirty="0" smtClean="0"/>
              <a:t>InDesign </a:t>
            </a:r>
            <a:r>
              <a:rPr lang="en-US" i="1" dirty="0"/>
              <a:t>CC 2019 Essential Training </a:t>
            </a:r>
            <a:r>
              <a:rPr lang="en-US" dirty="0"/>
              <a:t>with David </a:t>
            </a:r>
            <a:r>
              <a:rPr lang="en-US" dirty="0" err="1" smtClean="0"/>
              <a:t>Blatner</a:t>
            </a:r>
            <a:endParaRPr lang="en-US" dirty="0" smtClean="0"/>
          </a:p>
          <a:p>
            <a:r>
              <a:rPr lang="en-US" dirty="0" err="1" smtClean="0"/>
              <a:t>Adobe.com</a:t>
            </a:r>
            <a:endParaRPr lang="en-US" dirty="0" smtClean="0"/>
          </a:p>
          <a:p>
            <a:pPr lvl="1"/>
            <a:r>
              <a:rPr lang="en-US" i="1" dirty="0" err="1" smtClean="0">
                <a:hlinkClick r:id="rId3"/>
              </a:rPr>
              <a:t>www.adobe.com</a:t>
            </a:r>
            <a:r>
              <a:rPr lang="en-US" i="1" dirty="0" smtClean="0">
                <a:hlinkClick r:id="rId3"/>
              </a:rPr>
              <a:t>/accessibility</a:t>
            </a:r>
            <a:endParaRPr lang="en-US" i="1" dirty="0" smtClean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31505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yracuse_contemporary_widescreen_system_template" id="{32E50219-E317-064B-8D7F-6C31AF48A224}" vid="{AFFC8BA4-B10D-8F4B-B96C-D66097F71D9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2109</TotalTime>
  <Words>318</Words>
  <Application>Microsoft Office PowerPoint</Application>
  <PresentationFormat>Widescreen</PresentationFormat>
  <Paragraphs>79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Georgia</vt:lpstr>
      <vt:lpstr>Sherman Sans Book</vt:lpstr>
      <vt:lpstr>Sherman Serif Book</vt:lpstr>
      <vt:lpstr>Trebuchet MS</vt:lpstr>
      <vt:lpstr>Wingdings</vt:lpstr>
      <vt:lpstr>Office Theme</vt:lpstr>
      <vt:lpstr>Accessible PDFs from InDesign</vt:lpstr>
      <vt:lpstr>Agenda</vt:lpstr>
      <vt:lpstr>Today’s objective</vt:lpstr>
      <vt:lpstr>What do we mean by accessible?</vt:lpstr>
      <vt:lpstr>Characteristics of Accessible PDFs</vt:lpstr>
      <vt:lpstr>How InDesign and Adobe are Integrated</vt:lpstr>
      <vt:lpstr>Demonstration</vt:lpstr>
      <vt:lpstr>InDesign to Accessible PDF: Talking Points</vt:lpstr>
      <vt:lpstr>Resources for further information</vt:lpstr>
    </vt:vector>
  </TitlesOfParts>
  <Company>Syracuse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Example of  the Presentation Title Slide</dc:title>
  <dc:creator>Sharon M Trerise</dc:creator>
  <cp:lastModifiedBy>Pamela J Thomas</cp:lastModifiedBy>
  <cp:revision>88</cp:revision>
  <dcterms:created xsi:type="dcterms:W3CDTF">2017-08-01T14:39:52Z</dcterms:created>
  <dcterms:modified xsi:type="dcterms:W3CDTF">2019-10-22T14:08:20Z</dcterms:modified>
</cp:coreProperties>
</file>