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40"/>
  </p:notesMasterIdLst>
  <p:handoutMasterIdLst>
    <p:handoutMasterId r:id="rId41"/>
  </p:handoutMasterIdLst>
  <p:sldIdLst>
    <p:sldId id="308" r:id="rId2"/>
    <p:sldId id="306" r:id="rId3"/>
    <p:sldId id="307" r:id="rId4"/>
    <p:sldId id="274" r:id="rId5"/>
    <p:sldId id="309" r:id="rId6"/>
    <p:sldId id="311" r:id="rId7"/>
    <p:sldId id="268" r:id="rId8"/>
    <p:sldId id="277" r:id="rId9"/>
    <p:sldId id="271" r:id="rId10"/>
    <p:sldId id="272" r:id="rId11"/>
    <p:sldId id="273" r:id="rId12"/>
    <p:sldId id="290" r:id="rId13"/>
    <p:sldId id="270" r:id="rId14"/>
    <p:sldId id="269" r:id="rId15"/>
    <p:sldId id="278" r:id="rId16"/>
    <p:sldId id="313" r:id="rId17"/>
    <p:sldId id="279" r:id="rId18"/>
    <p:sldId id="292" r:id="rId19"/>
    <p:sldId id="284" r:id="rId20"/>
    <p:sldId id="280" r:id="rId21"/>
    <p:sldId id="282" r:id="rId22"/>
    <p:sldId id="300" r:id="rId23"/>
    <p:sldId id="301" r:id="rId24"/>
    <p:sldId id="310" r:id="rId25"/>
    <p:sldId id="281" r:id="rId26"/>
    <p:sldId id="283" r:id="rId27"/>
    <p:sldId id="276" r:id="rId28"/>
    <p:sldId id="297" r:id="rId29"/>
    <p:sldId id="288" r:id="rId30"/>
    <p:sldId id="298" r:id="rId31"/>
    <p:sldId id="294" r:id="rId32"/>
    <p:sldId id="289" r:id="rId33"/>
    <p:sldId id="303" r:id="rId34"/>
    <p:sldId id="305" r:id="rId35"/>
    <p:sldId id="286" r:id="rId36"/>
    <p:sldId id="302" r:id="rId37"/>
    <p:sldId id="287" r:id="rId38"/>
    <p:sldId id="266" r:id="rId39"/>
  </p:sldIdLst>
  <p:sldSz cx="9144000" cy="6858000" type="screen4x3"/>
  <p:notesSz cx="7010400" cy="9296400"/>
  <p:embeddedFontLst>
    <p:embeddedFont>
      <p:font typeface="Calibri Light" panose="020F0302020204030204" pitchFamily="34" charset="0"/>
      <p:regular r:id="rId42"/>
      <p:italic r:id="rId43"/>
    </p:embeddedFont>
    <p:embeddedFont>
      <p:font typeface="Franklin Gothic Book" panose="020B0503020102020204" pitchFamily="34" charset="0"/>
      <p:regular r:id="rId44"/>
      <p:italic r:id="rId45"/>
    </p:embeddedFont>
    <p:embeddedFont>
      <p:font typeface="Franklin Gothic Demi Cond" panose="020B0706030402020204" pitchFamily="34" charset="0"/>
      <p:regular r:id="rId46"/>
    </p:embeddedFont>
    <p:embeddedFont>
      <p:font typeface="Calibri" panose="020F0502020204030204" pitchFamily="34" charset="0"/>
      <p:regular r:id="rId47"/>
      <p:bold r:id="rId48"/>
      <p:italic r:id="rId49"/>
      <p:boldItalic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4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71" autoAdjust="0"/>
    <p:restoredTop sz="86395" autoAdjust="0"/>
  </p:normalViewPr>
  <p:slideViewPr>
    <p:cSldViewPr snapToGrid="0" showGuides="1">
      <p:cViewPr varScale="1">
        <p:scale>
          <a:sx n="80" d="100"/>
          <a:sy n="80" d="100"/>
        </p:scale>
        <p:origin x="114" y="27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725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5" tIns="46588" rIns="93175" bIns="46588"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5" tIns="46588" rIns="93175" bIns="46588" rtlCol="0"/>
          <a:lstStyle>
            <a:lvl1pPr algn="r">
              <a:defRPr sz="1200"/>
            </a:lvl1pPr>
          </a:lstStyle>
          <a:p>
            <a:fld id="{85866614-5925-43D1-A9BE-A3C6D206873A}" type="datetimeFigureOut">
              <a:rPr lang="en-US" smtClean="0"/>
              <a:t>4/27/2017</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5" tIns="46588" rIns="93175" bIns="46588"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5" tIns="46588" rIns="93175" bIns="46588" rtlCol="0" anchor="b"/>
          <a:lstStyle>
            <a:lvl1pPr algn="r">
              <a:defRPr sz="1200"/>
            </a:lvl1pPr>
          </a:lstStyle>
          <a:p>
            <a:fld id="{AAB8634A-FC44-4EDA-A939-23F65E2C9D03}" type="slidenum">
              <a:rPr lang="en-US" smtClean="0"/>
              <a:t>‹#›</a:t>
            </a:fld>
            <a:endParaRPr lang="en-US"/>
          </a:p>
        </p:txBody>
      </p:sp>
    </p:spTree>
    <p:extLst>
      <p:ext uri="{BB962C8B-B14F-4D97-AF65-F5344CB8AC3E}">
        <p14:creationId xmlns:p14="http://schemas.microsoft.com/office/powerpoint/2010/main" val="11139396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5" tIns="46588" rIns="93175" bIns="46588"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5" tIns="46588" rIns="93175" bIns="46588" rtlCol="0"/>
          <a:lstStyle>
            <a:lvl1pPr algn="r">
              <a:defRPr sz="1200"/>
            </a:lvl1pPr>
          </a:lstStyle>
          <a:p>
            <a:fld id="{C501806D-211C-4938-A695-31ED6367D8A3}" type="datetimeFigureOut">
              <a:rPr lang="en-US" smtClean="0"/>
              <a:t>4/27/2017</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5" tIns="46588" rIns="93175" bIns="46588"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5" tIns="46588" rIns="93175" bIns="4658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5" tIns="46588" rIns="93175" bIns="46588"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5" tIns="46588" rIns="93175" bIns="46588" rtlCol="0" anchor="b"/>
          <a:lstStyle>
            <a:lvl1pPr algn="r">
              <a:defRPr sz="1200"/>
            </a:lvl1pPr>
          </a:lstStyle>
          <a:p>
            <a:fld id="{62AAEEA2-C035-4C96-B368-1085182E4AC3}" type="slidenum">
              <a:rPr lang="en-US" smtClean="0"/>
              <a:t>‹#›</a:t>
            </a:fld>
            <a:endParaRPr lang="en-US"/>
          </a:p>
        </p:txBody>
      </p:sp>
    </p:spTree>
    <p:extLst>
      <p:ext uri="{BB962C8B-B14F-4D97-AF65-F5344CB8AC3E}">
        <p14:creationId xmlns:p14="http://schemas.microsoft.com/office/powerpoint/2010/main" val="4205910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 diagram of Video Captioning Decision tree. </a:t>
            </a:r>
          </a:p>
          <a:p>
            <a:pPr marL="228326" indent="-228326">
              <a:buAutoNum type="arabicPeriod"/>
            </a:pPr>
            <a:r>
              <a:rPr lang="en-US" dirty="0" smtClean="0"/>
              <a:t>Is video for academic use?</a:t>
            </a:r>
          </a:p>
          <a:p>
            <a:pPr marL="228326" indent="-228326">
              <a:buAutoNum type="arabicPeriod"/>
            </a:pPr>
            <a:r>
              <a:rPr lang="en-US" dirty="0" smtClean="0"/>
              <a:t>If Yes</a:t>
            </a:r>
          </a:p>
          <a:p>
            <a:pPr marL="684977" lvl="1" indent="-228326">
              <a:buAutoNum type="arabicPeriod"/>
            </a:pPr>
            <a:r>
              <a:rPr lang="en-US" dirty="0" smtClean="0"/>
              <a:t>Has an accommodation been requested?</a:t>
            </a:r>
          </a:p>
          <a:p>
            <a:pPr marL="1141628" lvl="2" indent="-228326">
              <a:buAutoNum type="arabicPeriod"/>
            </a:pPr>
            <a:r>
              <a:rPr lang="en-US" dirty="0" smtClean="0"/>
              <a:t>If Yes – Caption through Office of</a:t>
            </a:r>
            <a:r>
              <a:rPr lang="en-US" baseline="0" dirty="0" smtClean="0"/>
              <a:t> Disability Services</a:t>
            </a:r>
          </a:p>
          <a:p>
            <a:pPr marL="1141628" lvl="2" indent="-228326">
              <a:buAutoNum type="arabicPeriod"/>
            </a:pPr>
            <a:r>
              <a:rPr lang="en-US" baseline="0" dirty="0" smtClean="0"/>
              <a:t>If No – Will the video be used multiple semesters?</a:t>
            </a:r>
          </a:p>
          <a:p>
            <a:pPr marL="1598280" lvl="3" indent="-228326">
              <a:buAutoNum type="arabicPeriod"/>
            </a:pPr>
            <a:r>
              <a:rPr lang="en-US" baseline="0" dirty="0" smtClean="0"/>
              <a:t>If Yes – Caption video</a:t>
            </a:r>
          </a:p>
          <a:p>
            <a:pPr marL="1598280" lvl="3" indent="-228326">
              <a:buAutoNum type="arabicPeriod"/>
            </a:pPr>
            <a:r>
              <a:rPr lang="en-US" baseline="0" dirty="0" smtClean="0"/>
              <a:t>If No – No need to caption</a:t>
            </a:r>
          </a:p>
          <a:p>
            <a:pPr marL="228326" indent="-228326">
              <a:buAutoNum type="arabicPeriod"/>
            </a:pPr>
            <a:r>
              <a:rPr lang="en-US" baseline="0" dirty="0" smtClean="0"/>
              <a:t>If No</a:t>
            </a:r>
          </a:p>
          <a:p>
            <a:pPr marL="684977" lvl="1" indent="-228326">
              <a:buAutoNum type="arabicPeriod"/>
            </a:pPr>
            <a:r>
              <a:rPr lang="en-US" baseline="0" dirty="0" smtClean="0"/>
              <a:t>Who is the intended audience?</a:t>
            </a:r>
          </a:p>
          <a:p>
            <a:pPr marL="1141628" lvl="2" indent="-228326">
              <a:buAutoNum type="arabicPeriod"/>
            </a:pPr>
            <a:r>
              <a:rPr lang="en-US" baseline="0" dirty="0" smtClean="0"/>
              <a:t>Syr.edu web page available to public – Caption video</a:t>
            </a:r>
          </a:p>
          <a:p>
            <a:pPr marL="1141628" lvl="2" indent="-228326">
              <a:buAutoNum type="arabicPeriod"/>
            </a:pPr>
            <a:r>
              <a:rPr lang="en-US" baseline="0" dirty="0" smtClean="0"/>
              <a:t>Archived content – Caption upon request</a:t>
            </a:r>
          </a:p>
          <a:p>
            <a:pPr marL="684977" lvl="1" indent="-228326">
              <a:buAutoNum type="arabicPeriod"/>
            </a:pPr>
            <a:endParaRPr lang="en-US" dirty="0"/>
          </a:p>
        </p:txBody>
      </p:sp>
      <p:sp>
        <p:nvSpPr>
          <p:cNvPr id="4" name="Slide Number Placeholder 3"/>
          <p:cNvSpPr>
            <a:spLocks noGrp="1"/>
          </p:cNvSpPr>
          <p:nvPr>
            <p:ph type="sldNum" sz="quarter" idx="10"/>
          </p:nvPr>
        </p:nvSpPr>
        <p:spPr/>
        <p:txBody>
          <a:bodyPr/>
          <a:lstStyle/>
          <a:p>
            <a:fld id="{62AAEEA2-C035-4C96-B368-1085182E4AC3}" type="slidenum">
              <a:rPr lang="en-US" smtClean="0"/>
              <a:t>13</a:t>
            </a:fld>
            <a:endParaRPr lang="en-US"/>
          </a:p>
        </p:txBody>
      </p:sp>
    </p:spTree>
    <p:extLst>
      <p:ext uri="{BB962C8B-B14F-4D97-AF65-F5344CB8AC3E}">
        <p14:creationId xmlns:p14="http://schemas.microsoft.com/office/powerpoint/2010/main" val="2434460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Videos posted on syr.edu or other college owned sites – captioning is required</a:t>
            </a:r>
          </a:p>
          <a:p>
            <a:r>
              <a:rPr lang="en-US" dirty="0" smtClean="0"/>
              <a:t>Videos used in MOOC (online course with open access) – captioning</a:t>
            </a:r>
            <a:r>
              <a:rPr lang="en-US" baseline="0" dirty="0" smtClean="0"/>
              <a:t> is required</a:t>
            </a:r>
          </a:p>
          <a:p>
            <a:r>
              <a:rPr lang="en-US" baseline="0" dirty="0" smtClean="0"/>
              <a:t>Video used in online course with restricted access and used multiple semesters – captioning is required</a:t>
            </a:r>
          </a:p>
          <a:p>
            <a:r>
              <a:rPr lang="en-US" baseline="0" dirty="0" smtClean="0"/>
              <a:t>Video used in online course with video used one time – captioning is required if needed as an accommodation</a:t>
            </a:r>
          </a:p>
          <a:p>
            <a:r>
              <a:rPr lang="en-US" baseline="0" dirty="0" smtClean="0"/>
              <a:t>Live lecture broadcast – CART is required if needed as an accommodation</a:t>
            </a:r>
          </a:p>
          <a:p>
            <a:r>
              <a:rPr lang="en-US" baseline="0" dirty="0" smtClean="0"/>
              <a:t>Video lecture capture posted on course website, video used one semester only – captioning is required if needed as an accommodation</a:t>
            </a:r>
          </a:p>
          <a:p>
            <a:r>
              <a:rPr lang="en-US" baseline="0" dirty="0" smtClean="0"/>
              <a:t>Requirements: Instructor must make it very clear at the beginning of class that videos will be used in class and ask if captioning is required by any student.</a:t>
            </a:r>
            <a:endParaRPr lang="en-US" dirty="0"/>
          </a:p>
        </p:txBody>
      </p:sp>
      <p:sp>
        <p:nvSpPr>
          <p:cNvPr id="4" name="Slide Number Placeholder 3"/>
          <p:cNvSpPr>
            <a:spLocks noGrp="1"/>
          </p:cNvSpPr>
          <p:nvPr>
            <p:ph type="sldNum" sz="quarter" idx="10"/>
          </p:nvPr>
        </p:nvSpPr>
        <p:spPr/>
        <p:txBody>
          <a:bodyPr/>
          <a:lstStyle/>
          <a:p>
            <a:fld id="{62AAEEA2-C035-4C96-B368-1085182E4AC3}" type="slidenum">
              <a:rPr lang="en-US" smtClean="0"/>
              <a:t>14</a:t>
            </a:fld>
            <a:endParaRPr lang="en-US"/>
          </a:p>
        </p:txBody>
      </p:sp>
    </p:spTree>
    <p:extLst>
      <p:ext uri="{BB962C8B-B14F-4D97-AF65-F5344CB8AC3E}">
        <p14:creationId xmlns:p14="http://schemas.microsoft.com/office/powerpoint/2010/main" val="2295072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AAEEA2-C035-4C96-B368-1085182E4AC3}" type="slidenum">
              <a:rPr lang="en-US" smtClean="0"/>
              <a:t>22</a:t>
            </a:fld>
            <a:endParaRPr lang="en-US"/>
          </a:p>
        </p:txBody>
      </p:sp>
    </p:spTree>
    <p:extLst>
      <p:ext uri="{BB962C8B-B14F-4D97-AF65-F5344CB8AC3E}">
        <p14:creationId xmlns:p14="http://schemas.microsoft.com/office/powerpoint/2010/main" val="610038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AAEEA2-C035-4C96-B368-1085182E4AC3}" type="slidenum">
              <a:rPr lang="en-US" smtClean="0"/>
              <a:t>30</a:t>
            </a:fld>
            <a:endParaRPr lang="en-US"/>
          </a:p>
        </p:txBody>
      </p:sp>
    </p:spTree>
    <p:extLst>
      <p:ext uri="{BB962C8B-B14F-4D97-AF65-F5344CB8AC3E}">
        <p14:creationId xmlns:p14="http://schemas.microsoft.com/office/powerpoint/2010/main" val="3401524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A57A182-2281-4D23-BF0E-777CAA71A805}"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6A3A50-4C18-4DA1-9097-5822E4C2F82F}" type="slidenum">
              <a:rPr lang="en-US" smtClean="0"/>
              <a:t>‹#›</a:t>
            </a:fld>
            <a:endParaRPr lang="en-US"/>
          </a:p>
        </p:txBody>
      </p:sp>
    </p:spTree>
    <p:extLst>
      <p:ext uri="{BB962C8B-B14F-4D97-AF65-F5344CB8AC3E}">
        <p14:creationId xmlns:p14="http://schemas.microsoft.com/office/powerpoint/2010/main" val="7459151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A57A182-2281-4D23-BF0E-777CAA71A805}"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6A3A50-4C18-4DA1-9097-5822E4C2F82F}" type="slidenum">
              <a:rPr lang="en-US" smtClean="0"/>
              <a:t>‹#›</a:t>
            </a:fld>
            <a:endParaRPr lang="en-US"/>
          </a:p>
        </p:txBody>
      </p:sp>
    </p:spTree>
    <p:extLst>
      <p:ext uri="{BB962C8B-B14F-4D97-AF65-F5344CB8AC3E}">
        <p14:creationId xmlns:p14="http://schemas.microsoft.com/office/powerpoint/2010/main" val="1493629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A57A182-2281-4D23-BF0E-777CAA71A805}"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6A3A50-4C18-4DA1-9097-5822E4C2F82F}" type="slidenum">
              <a:rPr lang="en-US" smtClean="0"/>
              <a:t>‹#›</a:t>
            </a:fld>
            <a:endParaRPr lang="en-US"/>
          </a:p>
        </p:txBody>
      </p:sp>
    </p:spTree>
    <p:extLst>
      <p:ext uri="{BB962C8B-B14F-4D97-AF65-F5344CB8AC3E}">
        <p14:creationId xmlns:p14="http://schemas.microsoft.com/office/powerpoint/2010/main" val="347219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A57A182-2281-4D23-BF0E-777CAA71A805}"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6A3A50-4C18-4DA1-9097-5822E4C2F82F}" type="slidenum">
              <a:rPr lang="en-US" smtClean="0"/>
              <a:t>‹#›</a:t>
            </a:fld>
            <a:endParaRPr lang="en-US"/>
          </a:p>
        </p:txBody>
      </p:sp>
    </p:spTree>
    <p:extLst>
      <p:ext uri="{BB962C8B-B14F-4D97-AF65-F5344CB8AC3E}">
        <p14:creationId xmlns:p14="http://schemas.microsoft.com/office/powerpoint/2010/main" val="3779546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57A182-2281-4D23-BF0E-777CAA71A805}"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6A3A50-4C18-4DA1-9097-5822E4C2F82F}" type="slidenum">
              <a:rPr lang="en-US" smtClean="0"/>
              <a:t>‹#›</a:t>
            </a:fld>
            <a:endParaRPr lang="en-US"/>
          </a:p>
        </p:txBody>
      </p:sp>
    </p:spTree>
    <p:extLst>
      <p:ext uri="{BB962C8B-B14F-4D97-AF65-F5344CB8AC3E}">
        <p14:creationId xmlns:p14="http://schemas.microsoft.com/office/powerpoint/2010/main" val="1401723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A57A182-2281-4D23-BF0E-777CAA71A805}"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6A3A50-4C18-4DA1-9097-5822E4C2F82F}" type="slidenum">
              <a:rPr lang="en-US" smtClean="0"/>
              <a:t>‹#›</a:t>
            </a:fld>
            <a:endParaRPr lang="en-US"/>
          </a:p>
        </p:txBody>
      </p:sp>
    </p:spTree>
    <p:extLst>
      <p:ext uri="{BB962C8B-B14F-4D97-AF65-F5344CB8AC3E}">
        <p14:creationId xmlns:p14="http://schemas.microsoft.com/office/powerpoint/2010/main" val="971124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A57A182-2281-4D23-BF0E-777CAA71A805}" type="datetimeFigureOut">
              <a:rPr lang="en-US" smtClean="0"/>
              <a:t>4/27/2017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6A3A50-4C18-4DA1-9097-5822E4C2F82F}" type="slidenum">
              <a:rPr lang="en-US" smtClean="0"/>
              <a:t>‹#›</a:t>
            </a:fld>
            <a:endParaRPr lang="en-US"/>
          </a:p>
        </p:txBody>
      </p:sp>
    </p:spTree>
    <p:extLst>
      <p:ext uri="{BB962C8B-B14F-4D97-AF65-F5344CB8AC3E}">
        <p14:creationId xmlns:p14="http://schemas.microsoft.com/office/powerpoint/2010/main" val="2362291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A57A182-2281-4D23-BF0E-777CAA71A805}" type="datetimeFigureOut">
              <a:rPr lang="en-US" smtClean="0"/>
              <a:t>4/27/2017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6A3A50-4C18-4DA1-9097-5822E4C2F82F}" type="slidenum">
              <a:rPr lang="en-US" smtClean="0"/>
              <a:t>‹#›</a:t>
            </a:fld>
            <a:endParaRPr lang="en-US"/>
          </a:p>
        </p:txBody>
      </p:sp>
    </p:spTree>
    <p:extLst>
      <p:ext uri="{BB962C8B-B14F-4D97-AF65-F5344CB8AC3E}">
        <p14:creationId xmlns:p14="http://schemas.microsoft.com/office/powerpoint/2010/main" val="698286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57A182-2281-4D23-BF0E-777CAA71A805}" type="datetimeFigureOut">
              <a:rPr lang="en-US" smtClean="0"/>
              <a:t>4/27/2017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6A3A50-4C18-4DA1-9097-5822E4C2F82F}" type="slidenum">
              <a:rPr lang="en-US" smtClean="0"/>
              <a:t>‹#›</a:t>
            </a:fld>
            <a:endParaRPr lang="en-US"/>
          </a:p>
        </p:txBody>
      </p:sp>
    </p:spTree>
    <p:extLst>
      <p:ext uri="{BB962C8B-B14F-4D97-AF65-F5344CB8AC3E}">
        <p14:creationId xmlns:p14="http://schemas.microsoft.com/office/powerpoint/2010/main" val="446174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57A182-2281-4D23-BF0E-777CAA71A805}"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6A3A50-4C18-4DA1-9097-5822E4C2F82F}" type="slidenum">
              <a:rPr lang="en-US" smtClean="0"/>
              <a:t>‹#›</a:t>
            </a:fld>
            <a:endParaRPr lang="en-US"/>
          </a:p>
        </p:txBody>
      </p:sp>
    </p:spTree>
    <p:extLst>
      <p:ext uri="{BB962C8B-B14F-4D97-AF65-F5344CB8AC3E}">
        <p14:creationId xmlns:p14="http://schemas.microsoft.com/office/powerpoint/2010/main" val="1973237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57A182-2281-4D23-BF0E-777CAA71A805}"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6A3A50-4C18-4DA1-9097-5822E4C2F82F}" type="slidenum">
              <a:rPr lang="en-US" smtClean="0"/>
              <a:t>‹#›</a:t>
            </a:fld>
            <a:endParaRPr lang="en-US"/>
          </a:p>
        </p:txBody>
      </p:sp>
    </p:spTree>
    <p:extLst>
      <p:ext uri="{BB962C8B-B14F-4D97-AF65-F5344CB8AC3E}">
        <p14:creationId xmlns:p14="http://schemas.microsoft.com/office/powerpoint/2010/main" val="3203125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57A182-2281-4D23-BF0E-777CAA71A805}" type="datetimeFigureOut">
              <a:rPr lang="en-US" smtClean="0"/>
              <a:t>4/27/2017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6A3A50-4C18-4DA1-9097-5822E4C2F82F}" type="slidenum">
              <a:rPr lang="en-US" smtClean="0"/>
              <a:t>‹#›</a:t>
            </a:fld>
            <a:endParaRPr lang="en-US"/>
          </a:p>
        </p:txBody>
      </p:sp>
    </p:spTree>
    <p:extLst>
      <p:ext uri="{BB962C8B-B14F-4D97-AF65-F5344CB8AC3E}">
        <p14:creationId xmlns:p14="http://schemas.microsoft.com/office/powerpoint/2010/main" val="41263871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hyperlink" Target="http://www.3playmedia.com/2013/03/06/video-seo-series-5-seo-strategies-publishing-short-form-video-transcripts-caption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w3.org/TR/UNDERSTANDING-WCAG20/media-equiv.html" TargetMode="External"/><Relationship Id="rId2" Type="http://schemas.openxmlformats.org/officeDocument/2006/relationships/hyperlink" Target="https://www.youtube.com/watch?v=OJejnfU1SPc"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captionsforyoutube.com/blog/posts/20-is-it-legal-to-caption-youtube-videos-you-don't-own?" TargetMode="External"/><Relationship Id="rId2" Type="http://schemas.openxmlformats.org/officeDocument/2006/relationships/hyperlink" Target="http://accessproject.colostate.edu/udl/modules/multimedia/tut_caption_youtube.php?display=pg_2"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gK72pcu3cpk&amp;feature=youtu.be" TargetMode="External"/><Relationship Id="rId2" Type="http://schemas.openxmlformats.org/officeDocument/2006/relationships/hyperlink" Target="https://www.youtube.com/watch?v=peDy2st2XpQ&amp;feature=youtu.be" TargetMode="External"/><Relationship Id="rId1" Type="http://schemas.openxmlformats.org/officeDocument/2006/relationships/slideLayout" Target="../slideLayouts/slideLayout2.xml"/><Relationship Id="rId6" Type="http://schemas.openxmlformats.org/officeDocument/2006/relationships/hyperlink" Target="https://dcmp.org/descriptionkey/" TargetMode="External"/><Relationship Id="rId5" Type="http://schemas.openxmlformats.org/officeDocument/2006/relationships/hyperlink" Target="http://www.acb.org/adp/services.html" TargetMode="External"/><Relationship Id="rId4" Type="http://schemas.openxmlformats.org/officeDocument/2006/relationships/hyperlink" Target="https://www.dcmp.org/ai/179/"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https://docs.google.com/spreadsheets/d/1QJVcXx5hTWYBcJbHJD3DrL3hSFVbfy1VQFyADMtrDFY/edit?pref=2&amp;pli=1#gid=0"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answers.syr.edu/x/hwuXAg" TargetMode="External"/><Relationship Id="rId2" Type="http://schemas.openxmlformats.org/officeDocument/2006/relationships/hyperlink" Target="https://support.automaticsync.com/hc/en-us/articles/202357165-Closed-Captioning-with-Ensemble-Video"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www.speakertext.com/" TargetMode="External"/><Relationship Id="rId3" Type="http://schemas.openxmlformats.org/officeDocument/2006/relationships/hyperlink" Target="https://vimeo.com/help/faq/managing-your-videos/captions-and-subtitles" TargetMode="External"/><Relationship Id="rId7" Type="http://schemas.openxmlformats.org/officeDocument/2006/relationships/hyperlink" Target="https://www.rev.com/api" TargetMode="External"/><Relationship Id="rId2" Type="http://schemas.openxmlformats.org/officeDocument/2006/relationships/hyperlink" Target="https://ensemblevideo.com/videoplatform/captioning.aspx" TargetMode="External"/><Relationship Id="rId1" Type="http://schemas.openxmlformats.org/officeDocument/2006/relationships/slideLayout" Target="../slideLayouts/slideLayout5.xml"/><Relationship Id="rId6" Type="http://schemas.openxmlformats.org/officeDocument/2006/relationships/hyperlink" Target="https://captionex.com/" TargetMode="External"/><Relationship Id="rId5" Type="http://schemas.openxmlformats.org/officeDocument/2006/relationships/hyperlink" Target="http://www.automaticsync.com/captionsync/service-list/integrations/" TargetMode="External"/><Relationship Id="rId4" Type="http://schemas.openxmlformats.org/officeDocument/2006/relationships/hyperlink" Target="http://www.3playmedia.com/services-features/tools/integrations/mediasite/" TargetMode="External"/><Relationship Id="rId9" Type="http://schemas.openxmlformats.org/officeDocument/2006/relationships/hyperlink" Target="https://amara.org/en/" TargetMode="External"/></Relationships>
</file>

<file path=ppt/slides/_rels/slide21.xml.rels><?xml version="1.0" encoding="UTF-8" standalone="yes"?>
<Relationships xmlns="http://schemas.openxmlformats.org/package/2006/relationships"><Relationship Id="rId2" Type="http://schemas.openxmlformats.org/officeDocument/2006/relationships/hyperlink" Target="https://answers.syr.edu/x/OYJ7A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LCZ-cxfxzvk" TargetMode="External"/><Relationship Id="rId7" Type="http://schemas.openxmlformats.org/officeDocument/2006/relationships/hyperlink" Target="https://www.facebook.com/help/261764017354370" TargetMode="External"/><Relationship Id="rId2" Type="http://schemas.openxmlformats.org/officeDocument/2006/relationships/hyperlink" Target="https://answers.syr.edu/x/OYJ7Ag" TargetMode="External"/><Relationship Id="rId1" Type="http://schemas.openxmlformats.org/officeDocument/2006/relationships/slideLayout" Target="../slideLayouts/slideLayout2.xml"/><Relationship Id="rId6" Type="http://schemas.openxmlformats.org/officeDocument/2006/relationships/hyperlink" Target="https://support.google.com/youtube/answer/3029103?hl=en" TargetMode="External"/><Relationship Id="rId5" Type="http://schemas.openxmlformats.org/officeDocument/2006/relationships/hyperlink" Target="https://www.youtube.com/watch?v=WZb4lIvbRgQ" TargetMode="External"/><Relationship Id="rId4" Type="http://schemas.openxmlformats.org/officeDocument/2006/relationships/hyperlink" Target="https://www.youtube.com/watch?v=CfuchTRTLGU"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automaticsync.com/captionsync/learn/research-closed-captioning/"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www.techsmith.com/tutorial-camtasia-8-add-captions-manually.html"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nikse.dk/SubtitleEdit/" TargetMode="External"/><Relationship Id="rId2" Type="http://schemas.openxmlformats.org/officeDocument/2006/relationships/hyperlink" Target="http://www.3playmedia.com/2015/08/04/the-subtitle-format-converter-youve-been-looking-for-free-tool/" TargetMode="External"/><Relationship Id="rId1" Type="http://schemas.openxmlformats.org/officeDocument/2006/relationships/slideLayout" Target="../slideLayouts/slideLayout2.xml"/><Relationship Id="rId4" Type="http://schemas.openxmlformats.org/officeDocument/2006/relationships/hyperlink" Target="https://www.rev.com/captionconverter"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answers.syr.edu/x/OYJ7Ag"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QaRbA7Ev4H4" TargetMode="External"/><Relationship Id="rId7" Type="http://schemas.openxmlformats.org/officeDocument/2006/relationships/hyperlink" Target="https://www.youtube.com/watch?v=XPqgSKm9jqI" TargetMode="External"/><Relationship Id="rId2" Type="http://schemas.openxmlformats.org/officeDocument/2006/relationships/hyperlink" Target="https://answers.syr.edu/x/QQKXAg" TargetMode="External"/><Relationship Id="rId1" Type="http://schemas.openxmlformats.org/officeDocument/2006/relationships/slideLayout" Target="../slideLayouts/slideLayout2.xml"/><Relationship Id="rId6" Type="http://schemas.openxmlformats.org/officeDocument/2006/relationships/hyperlink" Target="https://www.rev.com/subtitle" TargetMode="External"/><Relationship Id="rId5" Type="http://schemas.openxmlformats.org/officeDocument/2006/relationships/hyperlink" Target="https://www.youtube.com/watch?v=vVcz1dJGELs&amp;feature=youtu.be" TargetMode="External"/><Relationship Id="rId4" Type="http://schemas.openxmlformats.org/officeDocument/2006/relationships/hyperlink" Target="https://www.youtube.com/watch?v=QRS8MkLhQmM&amp;feature=youtu.be"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libguides.gallaudet.edu/content.php?pid=119476&amp;sid=1029190"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washington.edu/doit/videos/index.php?vid=59"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automaticsync.com/captionsync/smart-player-educational-video-player/" TargetMode="External"/><Relationship Id="rId2" Type="http://schemas.openxmlformats.org/officeDocument/2006/relationships/hyperlink" Target="http://www.3playmedia.com/services-features/plugins/interactive-transcript/" TargetMode="External"/><Relationship Id="rId1" Type="http://schemas.openxmlformats.org/officeDocument/2006/relationships/slideLayout" Target="../slideLayouts/slideLayout2.xml"/><Relationship Id="rId4" Type="http://schemas.openxmlformats.org/officeDocument/2006/relationships/hyperlink" Target="http://www.3playmedia.com/services-features/tools/clipmaker/"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news.sfsu.edu/video-captions-improve-comprehension-professor-finds" TargetMode="External"/><Relationship Id="rId2" Type="http://schemas.openxmlformats.org/officeDocument/2006/relationships/hyperlink" Target="http://www.3playmedia.com/resources/research-studies/student-uses-of-closed-captions-and-transcripts/?mkt_tok=eyJpIjoiTWpnd01qSmhNV00yWVRVeSIsInQiOiJ4a0V0WkJtcVBWcEdkWUZXTkFNVHVlMnpJK1N0bzZyQW0yRFdZaEdZNlRwVmdCV25uRW5uQjJCSVZcL1wveWtTNVI5aVdyWFZ1R0lHbDJKdG1uN3pZenRQY1FDdmFTdEVjOERwOWRXemRYbEZabHVLNCtycjdWUDltQnhUXC9YMWdXbCJ9"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Syracuse University, Information Technology Services</a:t>
            </a:r>
            <a:endParaRPr lang="en-US" dirty="0"/>
          </a:p>
        </p:txBody>
      </p:sp>
      <p:sp>
        <p:nvSpPr>
          <p:cNvPr id="3" name="Rectangle 2"/>
          <p:cNvSpPr/>
          <p:nvPr/>
        </p:nvSpPr>
        <p:spPr>
          <a:xfrm>
            <a:off x="0" y="0"/>
            <a:ext cx="9144000" cy="6858000"/>
          </a:xfrm>
          <a:prstGeom prst="rect">
            <a:avLst/>
          </a:prstGeom>
          <a:solidFill>
            <a:srgbClr val="D445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Syracuse University Information Technology Services (ITS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4628" y="1930590"/>
            <a:ext cx="6183086" cy="2818489"/>
          </a:xfrm>
          <a:prstGeom prst="rect">
            <a:avLst/>
          </a:prstGeom>
        </p:spPr>
      </p:pic>
    </p:spTree>
    <p:extLst>
      <p:ext uri="{BB962C8B-B14F-4D97-AF65-F5344CB8AC3E}">
        <p14:creationId xmlns:p14="http://schemas.microsoft.com/office/powerpoint/2010/main" val="284730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Benefits of providing a transcript/ captions for web-based video</a:t>
            </a:r>
            <a:endParaRPr lang="en-US" dirty="0">
              <a:solidFill>
                <a:srgbClr val="D44500"/>
              </a:solidFill>
            </a:endParaRPr>
          </a:p>
        </p:txBody>
      </p:sp>
      <p:sp>
        <p:nvSpPr>
          <p:cNvPr id="3" name="Content Placeholder 2"/>
          <p:cNvSpPr>
            <a:spLocks noGrp="1"/>
          </p:cNvSpPr>
          <p:nvPr>
            <p:ph idx="1"/>
          </p:nvPr>
        </p:nvSpPr>
        <p:spPr>
          <a:xfrm>
            <a:off x="628650" y="1690689"/>
            <a:ext cx="7886700" cy="4486274"/>
          </a:xfrm>
        </p:spPr>
        <p:txBody>
          <a:bodyPr>
            <a:normAutofit/>
          </a:bodyPr>
          <a:lstStyle/>
          <a:p>
            <a:r>
              <a:rPr lang="en-US" dirty="0" smtClean="0"/>
              <a:t>Improved Search Engine Optimization (SEO)</a:t>
            </a:r>
          </a:p>
          <a:p>
            <a:pPr lvl="1"/>
            <a:r>
              <a:rPr lang="en-US" dirty="0" smtClean="0">
                <a:hlinkClick r:id="rId2"/>
              </a:rPr>
              <a:t>Options</a:t>
            </a:r>
            <a:endParaRPr lang="en-US" dirty="0" smtClean="0"/>
          </a:p>
          <a:p>
            <a:pPr lvl="1"/>
            <a:r>
              <a:rPr lang="en-US" dirty="0" smtClean="0"/>
              <a:t>YouTube gives priority to videos with high quality captions</a:t>
            </a:r>
          </a:p>
          <a:p>
            <a:r>
              <a:rPr lang="en-US" dirty="0"/>
              <a:t>Impact of captioning on # views </a:t>
            </a:r>
            <a:r>
              <a:rPr lang="en-US" dirty="0" smtClean="0"/>
              <a:t/>
            </a:r>
            <a:br>
              <a:rPr lang="en-US" dirty="0" smtClean="0"/>
            </a:br>
            <a:r>
              <a:rPr lang="en-US" dirty="0" smtClean="0"/>
              <a:t>(3PlayMedia research)</a:t>
            </a:r>
            <a:endParaRPr lang="en-US" dirty="0"/>
          </a:p>
          <a:p>
            <a:pPr lvl="1"/>
            <a:r>
              <a:rPr lang="en-US" dirty="0"/>
              <a:t>13.5% increase in views in first 14 days</a:t>
            </a:r>
          </a:p>
          <a:p>
            <a:pPr lvl="1"/>
            <a:r>
              <a:rPr lang="en-US" dirty="0"/>
              <a:t>Over time, 7.5% increase in views</a:t>
            </a:r>
          </a:p>
          <a:p>
            <a:endParaRPr lang="en-US" dirty="0" smtClean="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36489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Legal / Policy Requirements</a:t>
            </a:r>
            <a:endParaRPr lang="en-US" dirty="0">
              <a:solidFill>
                <a:srgbClr val="D44500"/>
              </a:solidFill>
            </a:endParaRPr>
          </a:p>
        </p:txBody>
      </p:sp>
      <p:sp>
        <p:nvSpPr>
          <p:cNvPr id="3" name="Content Placeholder 2"/>
          <p:cNvSpPr>
            <a:spLocks noGrp="1"/>
          </p:cNvSpPr>
          <p:nvPr>
            <p:ph idx="1"/>
          </p:nvPr>
        </p:nvSpPr>
        <p:spPr/>
        <p:txBody>
          <a:bodyPr>
            <a:normAutofit lnSpcReduction="10000"/>
          </a:bodyPr>
          <a:lstStyle/>
          <a:p>
            <a:r>
              <a:rPr lang="en-US" dirty="0" smtClean="0"/>
              <a:t>Section 504 of Rehabilitation Act &amp; Americans with Disabilities Act</a:t>
            </a:r>
          </a:p>
          <a:p>
            <a:pPr lvl="1"/>
            <a:r>
              <a:rPr lang="en-US" dirty="0" smtClean="0"/>
              <a:t>“Equally effective access”</a:t>
            </a:r>
          </a:p>
          <a:p>
            <a:pPr lvl="2"/>
            <a:r>
              <a:rPr lang="en-US" dirty="0" smtClean="0"/>
              <a:t>Jacksonville State </a:t>
            </a:r>
            <a:r>
              <a:rPr lang="en-US" dirty="0" err="1" smtClean="0"/>
              <a:t>Univ</a:t>
            </a:r>
            <a:r>
              <a:rPr lang="en-US" dirty="0" smtClean="0"/>
              <a:t>: </a:t>
            </a:r>
            <a:r>
              <a:rPr lang="en-US" dirty="0">
                <a:hlinkClick r:id="rId2"/>
              </a:rPr>
              <a:t>Captioning FAQ #5 - How Do The Captioning Laws Apply To Educational Institutions</a:t>
            </a:r>
            <a:r>
              <a:rPr lang="en-US" dirty="0" smtClean="0">
                <a:hlinkClick r:id="rId2"/>
              </a:rPr>
              <a:t>?</a:t>
            </a:r>
            <a:endParaRPr lang="en-US" dirty="0" smtClean="0"/>
          </a:p>
          <a:p>
            <a:r>
              <a:rPr lang="en-US" dirty="0" smtClean="0"/>
              <a:t>Case law</a:t>
            </a:r>
          </a:p>
          <a:p>
            <a:pPr lvl="1"/>
            <a:r>
              <a:rPr lang="en-US" dirty="0" smtClean="0"/>
              <a:t>National Association of the Deaf v. Harvard &amp; MIT (MOOCs)</a:t>
            </a:r>
          </a:p>
          <a:p>
            <a:pPr lvl="2"/>
            <a:r>
              <a:rPr lang="en-US" dirty="0" smtClean="0"/>
              <a:t>Synchronized </a:t>
            </a:r>
            <a:r>
              <a:rPr lang="en-US" u="sng" dirty="0" smtClean="0"/>
              <a:t>high quality</a:t>
            </a:r>
            <a:r>
              <a:rPr lang="en-US" dirty="0" smtClean="0"/>
              <a:t> captions</a:t>
            </a:r>
          </a:p>
          <a:p>
            <a:pPr lvl="3"/>
            <a:r>
              <a:rPr lang="en-US" u="sng" dirty="0" smtClean="0"/>
              <a:t>NOT</a:t>
            </a:r>
            <a:r>
              <a:rPr lang="en-US" dirty="0" smtClean="0"/>
              <a:t> YouTube automatic captions</a:t>
            </a:r>
          </a:p>
          <a:p>
            <a:r>
              <a:rPr lang="en-US" dirty="0" smtClean="0"/>
              <a:t>SU’s IT Accessibility Policy (draft)</a:t>
            </a:r>
            <a:endParaRPr lang="en-US" dirty="0"/>
          </a:p>
          <a:p>
            <a:pPr lvl="1"/>
            <a:r>
              <a:rPr lang="en-US" dirty="0">
                <a:hlinkClick r:id="rId3"/>
              </a:rPr>
              <a:t>WCAG 2.0 AA Guideline 1.2 Time-based media</a:t>
            </a:r>
            <a:endParaRPr lang="en-US" dirty="0" smtClean="0"/>
          </a:p>
          <a:p>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91327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Copyright – what to do?</a:t>
            </a:r>
            <a:br>
              <a:rPr lang="en-US" dirty="0" smtClean="0">
                <a:solidFill>
                  <a:srgbClr val="D44500"/>
                </a:solidFill>
              </a:rPr>
            </a:br>
            <a:r>
              <a:rPr lang="en-US" dirty="0" smtClean="0"/>
              <a:t>Caption It!</a:t>
            </a:r>
            <a:endParaRPr lang="en-US" dirty="0"/>
          </a:p>
        </p:txBody>
      </p:sp>
      <p:sp>
        <p:nvSpPr>
          <p:cNvPr id="3" name="Content Placeholder 2"/>
          <p:cNvSpPr>
            <a:spLocks noGrp="1"/>
          </p:cNvSpPr>
          <p:nvPr>
            <p:ph idx="1"/>
          </p:nvPr>
        </p:nvSpPr>
        <p:spPr>
          <a:xfrm>
            <a:off x="628650" y="1825624"/>
            <a:ext cx="7886700" cy="4815808"/>
          </a:xfrm>
        </p:spPr>
        <p:txBody>
          <a:bodyPr>
            <a:normAutofit fontScale="85000" lnSpcReduction="10000"/>
          </a:bodyPr>
          <a:lstStyle/>
          <a:p>
            <a:pPr marL="514350" indent="-514350">
              <a:buFont typeface="+mj-lt"/>
              <a:buAutoNum type="arabicPeriod"/>
            </a:pPr>
            <a:r>
              <a:rPr lang="en-US" dirty="0" smtClean="0"/>
              <a:t>Attempt to get video owner to caption</a:t>
            </a:r>
          </a:p>
          <a:p>
            <a:pPr marL="514350" indent="-514350">
              <a:buFont typeface="+mj-lt"/>
              <a:buAutoNum type="arabicPeriod"/>
            </a:pPr>
            <a:r>
              <a:rPr lang="en-US" dirty="0" smtClean="0"/>
              <a:t>Attempt to get permission to caption from copyright holder (</a:t>
            </a:r>
            <a:r>
              <a:rPr lang="en-US" dirty="0" smtClean="0">
                <a:hlinkClick r:id="rId2"/>
              </a:rPr>
              <a:t>sample letter</a:t>
            </a:r>
            <a:r>
              <a:rPr lang="en-US" dirty="0" smtClean="0"/>
              <a:t>)</a:t>
            </a:r>
          </a:p>
          <a:p>
            <a:pPr marL="514350" indent="-514350">
              <a:buFont typeface="+mj-lt"/>
              <a:buAutoNum type="arabicPeriod"/>
            </a:pPr>
            <a:r>
              <a:rPr lang="en-US" dirty="0" smtClean="0"/>
              <a:t>Caption it – give credit to the copyright owner</a:t>
            </a:r>
          </a:p>
          <a:p>
            <a:pPr lvl="1"/>
            <a:r>
              <a:rPr lang="en-US" dirty="0" smtClean="0"/>
              <a:t>3</a:t>
            </a:r>
            <a:r>
              <a:rPr lang="en-US" baseline="30000" dirty="0" smtClean="0"/>
              <a:t>rd</a:t>
            </a:r>
            <a:r>
              <a:rPr lang="en-US" dirty="0" smtClean="0"/>
              <a:t> party vendors may refuse to caption copyrighted materials (i.e. movies, news clips, etc.)</a:t>
            </a:r>
          </a:p>
          <a:p>
            <a:pPr lvl="1"/>
            <a:r>
              <a:rPr lang="en-US" dirty="0" smtClean="0"/>
              <a:t>YouTube videos that aren’t your own</a:t>
            </a:r>
          </a:p>
          <a:p>
            <a:pPr lvl="2"/>
            <a:r>
              <a:rPr lang="en-US" dirty="0" smtClean="0"/>
              <a:t>Embed the video on your site</a:t>
            </a:r>
          </a:p>
          <a:p>
            <a:pPr lvl="2"/>
            <a:r>
              <a:rPr lang="en-US" dirty="0" smtClean="0"/>
              <a:t>Add a plug-in to display captions</a:t>
            </a:r>
          </a:p>
          <a:p>
            <a:pPr lvl="2"/>
            <a:r>
              <a:rPr lang="en-US" dirty="0" smtClean="0">
                <a:hlinkClick r:id="rId3"/>
              </a:rPr>
              <a:t>How to caption YouTube videos</a:t>
            </a:r>
            <a:r>
              <a:rPr lang="en-US" dirty="0" smtClean="0"/>
              <a:t> you don’t own</a:t>
            </a:r>
          </a:p>
          <a:p>
            <a:pPr lvl="1"/>
            <a:r>
              <a:rPr lang="en-US" dirty="0" smtClean="0"/>
              <a:t>Videos hosted on commercial sites (e.g. NBC, CNN)</a:t>
            </a:r>
          </a:p>
          <a:p>
            <a:pPr lvl="2"/>
            <a:r>
              <a:rPr lang="en-US" dirty="0" smtClean="0"/>
              <a:t>Caption then host </a:t>
            </a:r>
            <a:r>
              <a:rPr lang="en-US" dirty="0" smtClean="0"/>
              <a:t>them for playback in password protected application</a:t>
            </a:r>
          </a:p>
          <a:p>
            <a:r>
              <a:rPr lang="en-US" dirty="0">
                <a:solidFill>
                  <a:srgbClr val="D44500"/>
                </a:solidFill>
              </a:rPr>
              <a:t>No one in US has been sued for creating captions for video</a:t>
            </a:r>
          </a:p>
          <a:p>
            <a:pPr lvl="1"/>
            <a:r>
              <a:rPr lang="en-US" dirty="0"/>
              <a:t>In education setting, more likely to be sued for failing to meet accessibility law if don’t add captions</a:t>
            </a:r>
          </a:p>
          <a:p>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01595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0118" y="365126"/>
            <a:ext cx="6575231" cy="1325563"/>
          </a:xfrm>
        </p:spPr>
        <p:txBody>
          <a:bodyPr/>
          <a:lstStyle/>
          <a:p>
            <a:r>
              <a:rPr lang="en-US" dirty="0" smtClean="0"/>
              <a:t>Captioning Decision Tree</a:t>
            </a:r>
            <a:endParaRPr lang="en-US" dirty="0"/>
          </a:p>
        </p:txBody>
      </p:sp>
      <p:sp>
        <p:nvSpPr>
          <p:cNvPr id="5" name="Rectangle 4"/>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3" descr="Flow diagram of Video Captioning Decision tree. See notes for additional info."/>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70754" y="481262"/>
            <a:ext cx="7866151" cy="5811253"/>
          </a:xfrm>
        </p:spPr>
      </p:pic>
    </p:spTree>
    <p:extLst>
      <p:ext uri="{BB962C8B-B14F-4D97-AF65-F5344CB8AC3E}">
        <p14:creationId xmlns:p14="http://schemas.microsoft.com/office/powerpoint/2010/main" val="2269617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Scenarios</a:t>
            </a:r>
            <a:endParaRPr lang="en-US" dirty="0">
              <a:solidFill>
                <a:srgbClr val="C00000"/>
              </a:solidFill>
            </a:endParaRPr>
          </a:p>
        </p:txBody>
      </p:sp>
      <p:graphicFrame>
        <p:nvGraphicFramePr>
          <p:cNvPr id="4" name="Content Placeholder 3" descr="table giving various scenarios of when captioning is required based on the use of the video. See notes for more detail."/>
          <p:cNvGraphicFramePr>
            <a:graphicFrameLocks noGrp="1"/>
          </p:cNvGraphicFramePr>
          <p:nvPr>
            <p:ph idx="1"/>
            <p:extLst>
              <p:ext uri="{D42A27DB-BD31-4B8C-83A1-F6EECF244321}">
                <p14:modId xmlns:p14="http://schemas.microsoft.com/office/powerpoint/2010/main" val="3400081525"/>
              </p:ext>
            </p:extLst>
          </p:nvPr>
        </p:nvGraphicFramePr>
        <p:xfrm>
          <a:off x="935455" y="1486107"/>
          <a:ext cx="7579895" cy="3666446"/>
        </p:xfrm>
        <a:graphic>
          <a:graphicData uri="http://schemas.openxmlformats.org/drawingml/2006/table">
            <a:tbl>
              <a:tblPr firstRow="1" firstCol="1" bandRow="1">
                <a:tableStyleId>{5C22544A-7EE6-4342-B048-85BDC9FD1C3A}</a:tableStyleId>
              </a:tblPr>
              <a:tblGrid>
                <a:gridCol w="4135088">
                  <a:extLst>
                    <a:ext uri="{9D8B030D-6E8A-4147-A177-3AD203B41FA5}">
                      <a16:colId xmlns:a16="http://schemas.microsoft.com/office/drawing/2014/main" val="20000"/>
                    </a:ext>
                  </a:extLst>
                </a:gridCol>
                <a:gridCol w="3444807">
                  <a:extLst>
                    <a:ext uri="{9D8B030D-6E8A-4147-A177-3AD203B41FA5}">
                      <a16:colId xmlns:a16="http://schemas.microsoft.com/office/drawing/2014/main" val="20001"/>
                    </a:ext>
                  </a:extLst>
                </a:gridCol>
              </a:tblGrid>
              <a:tr h="329854">
                <a:tc>
                  <a:txBody>
                    <a:bodyPr/>
                    <a:lstStyle/>
                    <a:p>
                      <a:pPr marL="0" marR="0">
                        <a:lnSpc>
                          <a:spcPct val="107000"/>
                        </a:lnSpc>
                        <a:spcBef>
                          <a:spcPts val="0"/>
                        </a:spcBef>
                        <a:spcAft>
                          <a:spcPts val="0"/>
                        </a:spcAft>
                      </a:pPr>
                      <a:r>
                        <a:rPr lang="en-US" sz="1800" dirty="0">
                          <a:effectLst/>
                        </a:rPr>
                        <a:t>Content</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a:effectLst/>
                        </a:rPr>
                        <a:t>Captioning Requirements</a:t>
                      </a:r>
                      <a:endParaRPr lang="en-US" sz="160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282783">
                <a:tc>
                  <a:txBody>
                    <a:bodyPr/>
                    <a:lstStyle/>
                    <a:p>
                      <a:pPr marL="0" marR="0">
                        <a:lnSpc>
                          <a:spcPct val="107000"/>
                        </a:lnSpc>
                        <a:spcBef>
                          <a:spcPts val="0"/>
                        </a:spcBef>
                        <a:spcAft>
                          <a:spcPts val="0"/>
                        </a:spcAft>
                      </a:pPr>
                      <a:r>
                        <a:rPr lang="en-US" sz="1600" dirty="0">
                          <a:effectLst/>
                        </a:rPr>
                        <a:t>Videos posted on syr.edu or college owned sites</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Required</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565566">
                <a:tc>
                  <a:txBody>
                    <a:bodyPr/>
                    <a:lstStyle/>
                    <a:p>
                      <a:pPr marL="0" marR="0">
                        <a:lnSpc>
                          <a:spcPct val="107000"/>
                        </a:lnSpc>
                        <a:spcBef>
                          <a:spcPts val="0"/>
                        </a:spcBef>
                        <a:spcAft>
                          <a:spcPts val="0"/>
                        </a:spcAft>
                      </a:pPr>
                      <a:r>
                        <a:rPr lang="en-US" sz="1600" dirty="0">
                          <a:effectLst/>
                        </a:rPr>
                        <a:t>Video used in MOOC (Online course with open access)</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Required</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565566">
                <a:tc>
                  <a:txBody>
                    <a:bodyPr/>
                    <a:lstStyle/>
                    <a:p>
                      <a:pPr marL="0" marR="0">
                        <a:lnSpc>
                          <a:spcPct val="107000"/>
                        </a:lnSpc>
                        <a:spcBef>
                          <a:spcPts val="0"/>
                        </a:spcBef>
                        <a:spcAft>
                          <a:spcPts val="0"/>
                        </a:spcAft>
                      </a:pPr>
                      <a:r>
                        <a:rPr lang="en-US" sz="1600" dirty="0">
                          <a:effectLst/>
                        </a:rPr>
                        <a:t>Video used in Online course with restricted access </a:t>
                      </a:r>
                      <a:r>
                        <a:rPr lang="en-US" sz="1600" dirty="0" smtClean="0">
                          <a:effectLst/>
                        </a:rPr>
                        <a:t>(</a:t>
                      </a:r>
                      <a:r>
                        <a:rPr lang="en-US" sz="1600" dirty="0" err="1" smtClean="0">
                          <a:effectLst/>
                        </a:rPr>
                        <a:t>pswd</a:t>
                      </a:r>
                      <a:r>
                        <a:rPr lang="en-US" sz="1600" dirty="0" smtClean="0">
                          <a:effectLst/>
                        </a:rPr>
                        <a:t> </a:t>
                      </a:r>
                      <a:r>
                        <a:rPr lang="en-US" sz="1600" dirty="0" err="1" smtClean="0">
                          <a:effectLst/>
                        </a:rPr>
                        <a:t>reqd</a:t>
                      </a:r>
                      <a:r>
                        <a:rPr lang="en-US" sz="1600" dirty="0" smtClean="0">
                          <a:effectLst/>
                        </a:rPr>
                        <a:t>) – </a:t>
                      </a:r>
                      <a:r>
                        <a:rPr lang="en-US" sz="1600" dirty="0">
                          <a:effectLst/>
                        </a:rPr>
                        <a:t>used multiple semesters</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Required</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565566">
                <a:tc>
                  <a:txBody>
                    <a:bodyPr/>
                    <a:lstStyle/>
                    <a:p>
                      <a:pPr marL="0" marR="0">
                        <a:lnSpc>
                          <a:spcPct val="107000"/>
                        </a:lnSpc>
                        <a:spcBef>
                          <a:spcPts val="0"/>
                        </a:spcBef>
                        <a:spcAft>
                          <a:spcPts val="0"/>
                        </a:spcAft>
                      </a:pPr>
                      <a:r>
                        <a:rPr lang="en-US" sz="1600" dirty="0">
                          <a:effectLst/>
                        </a:rPr>
                        <a:t>Video used in online course – 1 time </a:t>
                      </a:r>
                      <a:r>
                        <a:rPr lang="en-US" sz="1600" dirty="0" smtClean="0">
                          <a:effectLst/>
                        </a:rPr>
                        <a:t>use**</a:t>
                      </a:r>
                      <a:endParaRPr lang="en-US" sz="1600" dirty="0">
                        <a:effectLst/>
                      </a:endParaRPr>
                    </a:p>
                    <a:p>
                      <a:pPr marL="0" marR="0">
                        <a:lnSpc>
                          <a:spcPct val="107000"/>
                        </a:lnSpc>
                        <a:spcBef>
                          <a:spcPts val="0"/>
                        </a:spcBef>
                        <a:spcAft>
                          <a:spcPts val="0"/>
                        </a:spcAft>
                      </a:pPr>
                      <a:r>
                        <a:rPr lang="en-US" sz="1600" dirty="0">
                          <a:effectLst/>
                        </a:rPr>
                        <a:t> </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Required if needed as an accommodation</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565566">
                <a:tc>
                  <a:txBody>
                    <a:bodyPr/>
                    <a:lstStyle/>
                    <a:p>
                      <a:pPr marL="0" marR="0">
                        <a:lnSpc>
                          <a:spcPct val="107000"/>
                        </a:lnSpc>
                        <a:spcBef>
                          <a:spcPts val="0"/>
                        </a:spcBef>
                        <a:spcAft>
                          <a:spcPts val="0"/>
                        </a:spcAft>
                      </a:pPr>
                      <a:r>
                        <a:rPr lang="en-US" sz="1600">
                          <a:effectLst/>
                        </a:rPr>
                        <a:t>Live lecture broadcast</a:t>
                      </a:r>
                      <a:endParaRPr lang="en-US" sz="160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CART required if needed as an accommodation</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565566">
                <a:tc>
                  <a:txBody>
                    <a:bodyPr/>
                    <a:lstStyle/>
                    <a:p>
                      <a:pPr marL="0" marR="0">
                        <a:lnSpc>
                          <a:spcPct val="107000"/>
                        </a:lnSpc>
                        <a:spcBef>
                          <a:spcPts val="0"/>
                        </a:spcBef>
                        <a:spcAft>
                          <a:spcPts val="0"/>
                        </a:spcAft>
                      </a:pPr>
                      <a:r>
                        <a:rPr lang="en-US" sz="1600" dirty="0">
                          <a:effectLst/>
                        </a:rPr>
                        <a:t>Video lecture capture posted on course website; 1 time use</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Required if needed as an accommodation</a:t>
                      </a:r>
                      <a:endParaRPr lang="en-US" sz="1600" dirty="0">
                        <a:effectLst/>
                        <a:latin typeface="Franklin Gothic Book" panose="020B05030201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bl>
          </a:graphicData>
        </a:graphic>
      </p:graphicFrame>
      <p:sp>
        <p:nvSpPr>
          <p:cNvPr id="5" name="Rectangle 1"/>
          <p:cNvSpPr>
            <a:spLocks noChangeArrowheads="1"/>
          </p:cNvSpPr>
          <p:nvPr/>
        </p:nvSpPr>
        <p:spPr bwMode="auto">
          <a:xfrm>
            <a:off x="1356883" y="5329767"/>
            <a:ext cx="6096277"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chemeClr val="tx1"/>
                </a:solidFill>
                <a:effectLst/>
                <a:latin typeface="Franklin Gothic Book" panose="020B0503020102020204" pitchFamily="34" charset="0"/>
                <a:ea typeface="Calibri" panose="020F0502020204030204" pitchFamily="34" charset="0"/>
                <a:cs typeface="Times New Roman" panose="02020603050405020304" pitchFamily="18" charset="0"/>
              </a:rPr>
              <a:t>**Requirements:</a:t>
            </a:r>
            <a:endParaRPr kumimoji="0" lang="en-US" altLang="en-US" sz="700" b="1" i="0" u="none" strike="noStrike" cap="none" normalizeH="0" baseline="0" dirty="0" smtClean="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Franklin Gothic Book" panose="020B0503020102020204" pitchFamily="34" charset="0"/>
                <a:ea typeface="Calibri" panose="020F0502020204030204" pitchFamily="34" charset="0"/>
                <a:cs typeface="Times New Roman" panose="02020603050405020304" pitchFamily="18" charset="0"/>
              </a:rPr>
              <a:t>Instructor must make it very clear at the beginning of course that videos will be used and ask if captioning is required by any student</a:t>
            </a:r>
            <a:endParaRPr kumimoji="0" lang="en-US" altLang="en-US" sz="2000" b="0" i="0" u="none" strike="noStrike" cap="none" normalizeH="0" baseline="0" dirty="0" smtClean="0">
              <a:ln>
                <a:noFill/>
              </a:ln>
              <a:solidFill>
                <a:schemeClr val="tx1"/>
              </a:solidFill>
              <a:effectLst/>
              <a:latin typeface="Arial" panose="020B0604020202020204" pitchFamily="34" charset="0"/>
            </a:endParaRPr>
          </a:p>
        </p:txBody>
      </p:sp>
      <p:sp>
        <p:nvSpPr>
          <p:cNvPr id="6" name="Rectangle 5"/>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51061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CART</a:t>
            </a:r>
            <a:endParaRPr lang="en-US" dirty="0">
              <a:solidFill>
                <a:srgbClr val="D44500"/>
              </a:solidFill>
            </a:endParaRPr>
          </a:p>
        </p:txBody>
      </p:sp>
      <p:sp>
        <p:nvSpPr>
          <p:cNvPr id="3" name="Content Placeholder 2"/>
          <p:cNvSpPr>
            <a:spLocks noGrp="1"/>
          </p:cNvSpPr>
          <p:nvPr>
            <p:ph idx="1"/>
          </p:nvPr>
        </p:nvSpPr>
        <p:spPr/>
        <p:txBody>
          <a:bodyPr/>
          <a:lstStyle/>
          <a:p>
            <a:r>
              <a:rPr lang="en-US" dirty="0" smtClean="0"/>
              <a:t>CART</a:t>
            </a:r>
          </a:p>
          <a:p>
            <a:r>
              <a:rPr lang="en-US" dirty="0" smtClean="0"/>
              <a:t>ASL</a:t>
            </a:r>
          </a:p>
          <a:p>
            <a:r>
              <a:rPr lang="en-US" dirty="0" smtClean="0"/>
              <a:t>When CART is provided, get transcript from CART </a:t>
            </a:r>
            <a:r>
              <a:rPr lang="en-US" dirty="0" smtClean="0"/>
              <a:t>provider to caption the video</a:t>
            </a:r>
            <a:endParaRPr lang="en-US" dirty="0" smtClean="0"/>
          </a:p>
          <a:p>
            <a:pPr lvl="1"/>
            <a:r>
              <a:rPr lang="en-US" dirty="0" smtClean="0"/>
              <a:t>Use YouTube to synchronize transcript &amp; caption video</a:t>
            </a:r>
          </a:p>
          <a:p>
            <a:pPr lvl="1"/>
            <a:r>
              <a:rPr lang="en-US" dirty="0" smtClean="0"/>
              <a:t>No need to pay for transcript again</a:t>
            </a:r>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47410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ASL / CART Decision Tree</a:t>
            </a:r>
            <a:endParaRPr lang="en-US" dirty="0"/>
          </a:p>
        </p:txBody>
      </p:sp>
      <p:pic>
        <p:nvPicPr>
          <p:cNvPr id="4" name="Content Placeholder 3" descr="If the event in question is related to a particular academic course and an accommodation is requested by a student in that course, ASL or CART will be provided by the Office of Disability Services.&#10;If the event in question is not related to a particular course and the event announcement does not include instructions for requesting accommodations, always provide ASL and CART.&#10;If the event announcement includes instructions for requesting accommodations and will be attended by less than 100 participants, provide ASL and/or CART when requested.&#10;If the event announcement includes instructions for requesting accommodations and 100 or more attendees are expected, provide ASL and CAR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5650" y="1"/>
            <a:ext cx="8404849" cy="6858000"/>
          </a:xfrm>
        </p:spPr>
      </p:pic>
    </p:spTree>
    <p:extLst>
      <p:ext uri="{BB962C8B-B14F-4D97-AF65-F5344CB8AC3E}">
        <p14:creationId xmlns:p14="http://schemas.microsoft.com/office/powerpoint/2010/main" val="1369968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173518" cy="1325563"/>
          </a:xfrm>
        </p:spPr>
        <p:txBody>
          <a:bodyPr/>
          <a:lstStyle/>
          <a:p>
            <a:r>
              <a:rPr lang="en-US" dirty="0" smtClean="0">
                <a:solidFill>
                  <a:srgbClr val="D44500"/>
                </a:solidFill>
              </a:rPr>
              <a:t>Audio description/ Described video</a:t>
            </a:r>
            <a:endParaRPr lang="en-US" dirty="0">
              <a:solidFill>
                <a:srgbClr val="D44500"/>
              </a:solidFill>
            </a:endParaRPr>
          </a:p>
        </p:txBody>
      </p:sp>
      <p:sp>
        <p:nvSpPr>
          <p:cNvPr id="3" name="Content Placeholder 2"/>
          <p:cNvSpPr>
            <a:spLocks noGrp="1"/>
          </p:cNvSpPr>
          <p:nvPr>
            <p:ph idx="1"/>
          </p:nvPr>
        </p:nvSpPr>
        <p:spPr>
          <a:xfrm>
            <a:off x="628650" y="1512606"/>
            <a:ext cx="7886700" cy="5178751"/>
          </a:xfrm>
        </p:spPr>
        <p:txBody>
          <a:bodyPr>
            <a:normAutofit fontScale="92500" lnSpcReduction="10000"/>
          </a:bodyPr>
          <a:lstStyle/>
          <a:p>
            <a:r>
              <a:rPr lang="en-US" dirty="0" smtClean="0"/>
              <a:t>What is it?</a:t>
            </a:r>
          </a:p>
          <a:p>
            <a:pPr lvl="1"/>
            <a:r>
              <a:rPr lang="en-US" dirty="0" smtClean="0">
                <a:hlinkClick r:id="rId2"/>
              </a:rPr>
              <a:t>Self-Driving Car Test video</a:t>
            </a:r>
            <a:endParaRPr lang="en-US" dirty="0" smtClean="0"/>
          </a:p>
          <a:p>
            <a:pPr lvl="1"/>
            <a:r>
              <a:rPr lang="en-US" dirty="0" smtClean="0">
                <a:hlinkClick r:id="rId3"/>
              </a:rPr>
              <a:t>HTML5 video accessibility and the </a:t>
            </a:r>
            <a:r>
              <a:rPr lang="en-US" dirty="0" err="1" smtClean="0">
                <a:hlinkClick r:id="rId3"/>
              </a:rPr>
              <a:t>WebVTT</a:t>
            </a:r>
            <a:r>
              <a:rPr lang="en-US" dirty="0" smtClean="0">
                <a:hlinkClick r:id="rId3"/>
              </a:rPr>
              <a:t> file format</a:t>
            </a:r>
            <a:endParaRPr lang="en-US" dirty="0" smtClean="0"/>
          </a:p>
          <a:p>
            <a:r>
              <a:rPr lang="en-US" dirty="0" smtClean="0"/>
              <a:t>When is it required vs When is it needed?</a:t>
            </a:r>
          </a:p>
          <a:p>
            <a:r>
              <a:rPr lang="en-US" dirty="0" smtClean="0"/>
              <a:t>Vendors that provide descriptive audio</a:t>
            </a:r>
          </a:p>
          <a:p>
            <a:pPr lvl="1"/>
            <a:r>
              <a:rPr lang="en-US" dirty="0" smtClean="0">
                <a:hlinkClick r:id="rId4"/>
              </a:rPr>
              <a:t>DCMP list</a:t>
            </a:r>
            <a:endParaRPr lang="en-US" dirty="0" smtClean="0"/>
          </a:p>
          <a:p>
            <a:pPr lvl="1"/>
            <a:r>
              <a:rPr lang="en-US" dirty="0" smtClean="0">
                <a:hlinkClick r:id="rId5"/>
              </a:rPr>
              <a:t>The Audio Description Project</a:t>
            </a:r>
            <a:endParaRPr lang="en-US" dirty="0" smtClean="0"/>
          </a:p>
          <a:p>
            <a:pPr lvl="1"/>
            <a:r>
              <a:rPr lang="en-US" dirty="0" smtClean="0">
                <a:hlinkClick r:id="rId6"/>
              </a:rPr>
              <a:t>Description Key</a:t>
            </a:r>
            <a:endParaRPr lang="en-US" dirty="0" smtClean="0"/>
          </a:p>
          <a:p>
            <a:r>
              <a:rPr lang="en-US" dirty="0" smtClean="0"/>
              <a:t>Significant cost</a:t>
            </a:r>
          </a:p>
          <a:p>
            <a:pPr lvl="1"/>
            <a:r>
              <a:rPr lang="en-US" dirty="0" smtClean="0"/>
              <a:t>AMAC: 20 – 30 business days turnaround</a:t>
            </a:r>
          </a:p>
          <a:p>
            <a:pPr lvl="2"/>
            <a:r>
              <a:rPr lang="en-US" dirty="0" smtClean="0"/>
              <a:t>$4.80/min standard content; $7.10/min complex content</a:t>
            </a:r>
          </a:p>
          <a:p>
            <a:r>
              <a:rPr lang="en-US" dirty="0" smtClean="0"/>
              <a:t>How to avoid the need for audio description</a:t>
            </a:r>
          </a:p>
          <a:p>
            <a:pPr lvl="1"/>
            <a:r>
              <a:rPr lang="en-US" dirty="0" smtClean="0"/>
              <a:t>Communicate all information visually &amp; audibly</a:t>
            </a:r>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83019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Video Players</a:t>
            </a:r>
            <a:endParaRPr lang="en-US" dirty="0">
              <a:solidFill>
                <a:srgbClr val="D44500"/>
              </a:solidFill>
            </a:endParaRPr>
          </a:p>
        </p:txBody>
      </p:sp>
      <p:sp>
        <p:nvSpPr>
          <p:cNvPr id="3" name="Content Placeholder 2"/>
          <p:cNvSpPr>
            <a:spLocks noGrp="1"/>
          </p:cNvSpPr>
          <p:nvPr>
            <p:ph idx="1"/>
          </p:nvPr>
        </p:nvSpPr>
        <p:spPr/>
        <p:txBody>
          <a:bodyPr/>
          <a:lstStyle/>
          <a:p>
            <a:r>
              <a:rPr lang="en-US" dirty="0" smtClean="0"/>
              <a:t>Insure accessibility</a:t>
            </a:r>
          </a:p>
          <a:p>
            <a:pPr lvl="1"/>
            <a:r>
              <a:rPr lang="en-US" dirty="0" smtClean="0"/>
              <a:t>Does it support closed captions?</a:t>
            </a:r>
          </a:p>
          <a:p>
            <a:pPr lvl="1"/>
            <a:r>
              <a:rPr lang="en-US" dirty="0" smtClean="0"/>
              <a:t>Does it support audio descriptions?</a:t>
            </a:r>
          </a:p>
          <a:p>
            <a:pPr lvl="1"/>
            <a:r>
              <a:rPr lang="en-US" dirty="0" smtClean="0"/>
              <a:t>Can you operate the player’s buttons without a mouse?</a:t>
            </a:r>
          </a:p>
          <a:p>
            <a:pPr lvl="1"/>
            <a:r>
              <a:rPr lang="en-US" dirty="0" smtClean="0"/>
              <a:t>Do control buttons have alt text (usable with a screen reader)?</a:t>
            </a:r>
          </a:p>
          <a:p>
            <a:pPr lvl="1"/>
            <a:r>
              <a:rPr lang="en-US" dirty="0" smtClean="0"/>
              <a:t>Is the player supported in all major browsers?</a:t>
            </a:r>
          </a:p>
          <a:p>
            <a:r>
              <a:rPr lang="en-US" dirty="0" smtClean="0">
                <a:hlinkClick r:id="rId2"/>
              </a:rPr>
              <a:t>Comparison</a:t>
            </a:r>
            <a:r>
              <a:rPr lang="en-US" dirty="0" smtClean="0"/>
              <a:t> of accessibility features</a:t>
            </a:r>
          </a:p>
          <a:p>
            <a:pPr lvl="1"/>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66163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Captioning Process</a:t>
            </a:r>
            <a:r>
              <a:rPr lang="en-US" dirty="0" smtClean="0"/>
              <a:t/>
            </a:r>
            <a:br>
              <a:rPr lang="en-US" dirty="0" smtClean="0"/>
            </a:br>
            <a:r>
              <a:rPr lang="en-US" sz="3600" dirty="0" smtClean="0"/>
              <a:t>Using a captioning vendor</a:t>
            </a:r>
            <a:endParaRPr lang="en-US" sz="3600" dirty="0"/>
          </a:p>
        </p:txBody>
      </p:sp>
      <p:sp>
        <p:nvSpPr>
          <p:cNvPr id="3" name="Content Placeholder 2"/>
          <p:cNvSpPr>
            <a:spLocks noGrp="1"/>
          </p:cNvSpPr>
          <p:nvPr>
            <p:ph idx="1"/>
          </p:nvPr>
        </p:nvSpPr>
        <p:spPr/>
        <p:txBody>
          <a:bodyPr/>
          <a:lstStyle/>
          <a:p>
            <a:r>
              <a:rPr lang="en-US" dirty="0" smtClean="0"/>
              <a:t>Your time commitment depends on level of integration between captioning vendor &amp; hosting platform</a:t>
            </a:r>
          </a:p>
          <a:p>
            <a:r>
              <a:rPr lang="en-US" dirty="0" smtClean="0"/>
              <a:t>Ensemble &amp; </a:t>
            </a:r>
            <a:r>
              <a:rPr lang="en-US" dirty="0" err="1" smtClean="0"/>
              <a:t>CaptionSync</a:t>
            </a:r>
            <a:r>
              <a:rPr lang="en-US" dirty="0" smtClean="0"/>
              <a:t> ($2.59/min)</a:t>
            </a:r>
          </a:p>
          <a:p>
            <a:pPr lvl="1"/>
            <a:r>
              <a:rPr lang="en-US" dirty="0" smtClean="0">
                <a:hlinkClick r:id="rId2"/>
              </a:rPr>
              <a:t>How to Caption Content with Automatic Sync Integration</a:t>
            </a:r>
            <a:r>
              <a:rPr lang="en-US" dirty="0" smtClean="0"/>
              <a:t> </a:t>
            </a:r>
            <a:r>
              <a:rPr lang="en-US" sz="1800" dirty="0" smtClean="0"/>
              <a:t>(4:50) </a:t>
            </a:r>
            <a:endParaRPr lang="en-US" b="1" dirty="0" smtClean="0">
              <a:solidFill>
                <a:srgbClr val="D44500"/>
              </a:solidFill>
            </a:endParaRPr>
          </a:p>
          <a:p>
            <a:r>
              <a:rPr lang="en-US" dirty="0" smtClean="0"/>
              <a:t>Ensemble &amp; Rev.com ($1/min)</a:t>
            </a:r>
          </a:p>
          <a:p>
            <a:pPr lvl="1"/>
            <a:r>
              <a:rPr lang="en-US" dirty="0" smtClean="0">
                <a:hlinkClick r:id="rId3"/>
              </a:rPr>
              <a:t>Captioning with Ensemble and Rev</a:t>
            </a:r>
            <a:r>
              <a:rPr lang="en-US" dirty="0" smtClean="0"/>
              <a:t> in Answers.syr.edu</a:t>
            </a:r>
          </a:p>
          <a:p>
            <a:r>
              <a:rPr lang="en-US" dirty="0" smtClean="0"/>
              <a:t>Ensemble’s Automatic Captions ($.05/min</a:t>
            </a:r>
            <a:r>
              <a:rPr lang="en-US" dirty="0" smtClean="0"/>
              <a:t>)	</a:t>
            </a:r>
          </a:p>
          <a:p>
            <a:pPr lvl="1"/>
            <a:r>
              <a:rPr lang="en-US" dirty="0" smtClean="0"/>
              <a:t>Need to review and edit for accuracy</a:t>
            </a:r>
            <a:endParaRPr lang="en-US" dirty="0" smtClean="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56403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7290" y="1193464"/>
            <a:ext cx="7063068" cy="1325563"/>
          </a:xfrm>
        </p:spPr>
        <p:txBody>
          <a:bodyPr/>
          <a:lstStyle/>
          <a:p>
            <a:r>
              <a:rPr lang="en-US" spc="110" dirty="0">
                <a:solidFill>
                  <a:srgbClr val="D44500"/>
                </a:solidFill>
                <a:latin typeface="Franklin Gothic Demi Cond" panose="020B0706030402020204" pitchFamily="34" charset="0"/>
              </a:rPr>
              <a:t>BASICS OF VIDEO </a:t>
            </a:r>
            <a:r>
              <a:rPr lang="en-US" spc="110" dirty="0" smtClean="0">
                <a:solidFill>
                  <a:srgbClr val="D44500"/>
                </a:solidFill>
                <a:latin typeface="Franklin Gothic Demi Cond" panose="020B0706030402020204" pitchFamily="34" charset="0"/>
              </a:rPr>
              <a:t>CAPTIONING</a:t>
            </a:r>
            <a:endParaRPr lang="en-US" dirty="0"/>
          </a:p>
        </p:txBody>
      </p:sp>
      <p:sp>
        <p:nvSpPr>
          <p:cNvPr id="3" name="Content Placeholder 2"/>
          <p:cNvSpPr>
            <a:spLocks noGrp="1"/>
          </p:cNvSpPr>
          <p:nvPr>
            <p:ph idx="1"/>
          </p:nvPr>
        </p:nvSpPr>
        <p:spPr>
          <a:xfrm>
            <a:off x="1990165" y="3299360"/>
            <a:ext cx="6250193" cy="645459"/>
          </a:xfrm>
        </p:spPr>
        <p:txBody>
          <a:bodyPr/>
          <a:lstStyle/>
          <a:p>
            <a:pPr marL="0" indent="0" algn="r">
              <a:buNone/>
            </a:pPr>
            <a:r>
              <a:rPr lang="en-US" spc="110" dirty="0">
                <a:latin typeface="Franklin Gothic Demi Cond" panose="020B0706030402020204" pitchFamily="34" charset="0"/>
              </a:rPr>
              <a:t>Sharon Trerise &amp; Kara </a:t>
            </a:r>
            <a:r>
              <a:rPr lang="en-US" spc="110" dirty="0" smtClean="0">
                <a:latin typeface="Franklin Gothic Demi Cond" panose="020B0706030402020204" pitchFamily="34" charset="0"/>
              </a:rPr>
              <a:t>Patten</a:t>
            </a:r>
            <a:endParaRPr lang="en-US" spc="110" dirty="0">
              <a:latin typeface="Franklin Gothic Demi Cond" panose="020B0706030402020204" pitchFamily="34" charset="0"/>
            </a:endParaRPr>
          </a:p>
        </p:txBody>
      </p:sp>
      <p:pic>
        <p:nvPicPr>
          <p:cNvPr id="4" name="Picture 3" descr="ITS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5428" y="5209248"/>
            <a:ext cx="2079168" cy="947765"/>
          </a:xfrm>
          <a:prstGeom prst="rect">
            <a:avLst/>
          </a:prstGeom>
        </p:spPr>
      </p:pic>
    </p:spTree>
    <p:extLst>
      <p:ext uri="{BB962C8B-B14F-4D97-AF65-F5344CB8AC3E}">
        <p14:creationId xmlns:p14="http://schemas.microsoft.com/office/powerpoint/2010/main" val="8528418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Integrations: Mix and Match</a:t>
            </a:r>
            <a:endParaRPr lang="en-US" dirty="0">
              <a:solidFill>
                <a:srgbClr val="D44500"/>
              </a:solidFill>
            </a:endParaRPr>
          </a:p>
        </p:txBody>
      </p:sp>
      <p:sp>
        <p:nvSpPr>
          <p:cNvPr id="5" name="Text Placeholder 4"/>
          <p:cNvSpPr>
            <a:spLocks noGrp="1"/>
          </p:cNvSpPr>
          <p:nvPr>
            <p:ph type="body" idx="1"/>
          </p:nvPr>
        </p:nvSpPr>
        <p:spPr/>
        <p:txBody>
          <a:bodyPr/>
          <a:lstStyle/>
          <a:p>
            <a:r>
              <a:rPr lang="en-US" dirty="0" smtClean="0"/>
              <a:t>Video Hosting</a:t>
            </a:r>
            <a:endParaRPr lang="en-US" dirty="0"/>
          </a:p>
        </p:txBody>
      </p:sp>
      <p:sp>
        <p:nvSpPr>
          <p:cNvPr id="3" name="Content Placeholder 2"/>
          <p:cNvSpPr>
            <a:spLocks noGrp="1"/>
          </p:cNvSpPr>
          <p:nvPr>
            <p:ph sz="half" idx="2"/>
          </p:nvPr>
        </p:nvSpPr>
        <p:spPr/>
        <p:txBody>
          <a:bodyPr/>
          <a:lstStyle/>
          <a:p>
            <a:r>
              <a:rPr lang="en-US" dirty="0" smtClean="0">
                <a:hlinkClick r:id="rId2"/>
              </a:rPr>
              <a:t>Ensemble</a:t>
            </a:r>
            <a:endParaRPr lang="en-US" dirty="0" smtClean="0"/>
          </a:p>
          <a:p>
            <a:r>
              <a:rPr lang="en-US" dirty="0" err="1" smtClean="0">
                <a:hlinkClick r:id="rId3"/>
              </a:rPr>
              <a:t>Vimeo</a:t>
            </a:r>
            <a:endParaRPr lang="en-US" dirty="0" smtClean="0"/>
          </a:p>
          <a:p>
            <a:r>
              <a:rPr lang="en-US" dirty="0" smtClean="0"/>
              <a:t>YouTube</a:t>
            </a:r>
          </a:p>
          <a:p>
            <a:r>
              <a:rPr lang="en-US" dirty="0" err="1" smtClean="0"/>
              <a:t>Panopto</a:t>
            </a:r>
            <a:r>
              <a:rPr lang="en-US" dirty="0" smtClean="0"/>
              <a:t>, </a:t>
            </a:r>
            <a:r>
              <a:rPr lang="en-US" dirty="0" err="1" smtClean="0">
                <a:hlinkClick r:id="rId4"/>
              </a:rPr>
              <a:t>MediaSite</a:t>
            </a:r>
            <a:endParaRPr lang="en-US" dirty="0" smtClean="0"/>
          </a:p>
          <a:p>
            <a:pPr lvl="1"/>
            <a:r>
              <a:rPr lang="en-US" dirty="0" smtClean="0"/>
              <a:t>Lecture capture</a:t>
            </a:r>
            <a:endParaRPr lang="en-US" dirty="0"/>
          </a:p>
        </p:txBody>
      </p:sp>
      <p:sp>
        <p:nvSpPr>
          <p:cNvPr id="6" name="Text Placeholder 5"/>
          <p:cNvSpPr>
            <a:spLocks noGrp="1"/>
          </p:cNvSpPr>
          <p:nvPr>
            <p:ph type="body" sz="quarter" idx="3"/>
          </p:nvPr>
        </p:nvSpPr>
        <p:spPr/>
        <p:txBody>
          <a:bodyPr/>
          <a:lstStyle/>
          <a:p>
            <a:r>
              <a:rPr lang="en-US" dirty="0" smtClean="0"/>
              <a:t>Captioning</a:t>
            </a:r>
            <a:endParaRPr lang="en-US" dirty="0"/>
          </a:p>
        </p:txBody>
      </p:sp>
      <p:sp>
        <p:nvSpPr>
          <p:cNvPr id="7" name="Content Placeholder 6"/>
          <p:cNvSpPr>
            <a:spLocks noGrp="1"/>
          </p:cNvSpPr>
          <p:nvPr>
            <p:ph sz="quarter" idx="4"/>
          </p:nvPr>
        </p:nvSpPr>
        <p:spPr>
          <a:xfrm>
            <a:off x="4629150" y="2505075"/>
            <a:ext cx="4186077" cy="3684588"/>
          </a:xfrm>
        </p:spPr>
        <p:txBody>
          <a:bodyPr>
            <a:normAutofit/>
          </a:bodyPr>
          <a:lstStyle/>
          <a:p>
            <a:r>
              <a:rPr lang="en-US" dirty="0" smtClean="0"/>
              <a:t>Caption Advantage (local)</a:t>
            </a:r>
          </a:p>
          <a:p>
            <a:r>
              <a:rPr lang="en-US" dirty="0" err="1" smtClean="0">
                <a:hlinkClick r:id="rId5"/>
              </a:rPr>
              <a:t>CaptionSync</a:t>
            </a:r>
            <a:endParaRPr lang="en-US" dirty="0" smtClean="0"/>
          </a:p>
          <a:p>
            <a:r>
              <a:rPr lang="en-US" dirty="0" err="1" smtClean="0">
                <a:hlinkClick r:id="rId6"/>
              </a:rPr>
              <a:t>CaptionEx</a:t>
            </a:r>
            <a:endParaRPr lang="en-US" dirty="0" smtClean="0"/>
          </a:p>
          <a:p>
            <a:r>
              <a:rPr lang="en-US" dirty="0" smtClean="0">
                <a:hlinkClick r:id="rId4"/>
              </a:rPr>
              <a:t>3PlayMedia</a:t>
            </a:r>
            <a:endParaRPr lang="en-US" dirty="0" smtClean="0"/>
          </a:p>
          <a:p>
            <a:r>
              <a:rPr lang="en-US" dirty="0" smtClean="0">
                <a:hlinkClick r:id="rId7"/>
              </a:rPr>
              <a:t>Rev.com</a:t>
            </a:r>
            <a:endParaRPr lang="en-US" dirty="0" smtClean="0"/>
          </a:p>
          <a:p>
            <a:r>
              <a:rPr lang="en-US" dirty="0" err="1" smtClean="0">
                <a:hlinkClick r:id="rId8"/>
              </a:rPr>
              <a:t>SpeakerText</a:t>
            </a:r>
            <a:endParaRPr lang="en-US" dirty="0" smtClean="0"/>
          </a:p>
          <a:p>
            <a:r>
              <a:rPr lang="en-US" dirty="0" smtClean="0">
                <a:hlinkClick r:id="rId9"/>
              </a:rPr>
              <a:t>Amara</a:t>
            </a:r>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22021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392060" cy="1325563"/>
          </a:xfrm>
        </p:spPr>
        <p:txBody>
          <a:bodyPr>
            <a:normAutofit/>
          </a:bodyPr>
          <a:lstStyle/>
          <a:p>
            <a:r>
              <a:rPr lang="en-US" sz="4000" dirty="0" smtClean="0">
                <a:solidFill>
                  <a:srgbClr val="C00000"/>
                </a:solidFill>
              </a:rPr>
              <a:t>How to decide among all the options? </a:t>
            </a:r>
            <a:r>
              <a:rPr lang="en-US" sz="4000" dirty="0" smtClean="0"/>
              <a:t>Costs and Considerations</a:t>
            </a:r>
            <a:endParaRPr lang="en-US" sz="4000" dirty="0"/>
          </a:p>
        </p:txBody>
      </p:sp>
      <p:sp>
        <p:nvSpPr>
          <p:cNvPr id="3" name="Content Placeholder 2"/>
          <p:cNvSpPr>
            <a:spLocks noGrp="1"/>
          </p:cNvSpPr>
          <p:nvPr>
            <p:ph idx="1"/>
          </p:nvPr>
        </p:nvSpPr>
        <p:spPr/>
        <p:txBody>
          <a:bodyPr>
            <a:normAutofit fontScale="85000" lnSpcReduction="20000"/>
          </a:bodyPr>
          <a:lstStyle/>
          <a:p>
            <a:r>
              <a:rPr lang="en-US" dirty="0" smtClean="0"/>
              <a:t>Audience &amp; playback features</a:t>
            </a:r>
            <a:endParaRPr lang="en-US" dirty="0"/>
          </a:p>
          <a:p>
            <a:pPr lvl="1"/>
            <a:r>
              <a:rPr lang="en-US" dirty="0"/>
              <a:t>Academic videos – may want more features like interactive </a:t>
            </a:r>
            <a:r>
              <a:rPr lang="en-US" dirty="0" smtClean="0"/>
              <a:t>transcripts &amp;/or audio description</a:t>
            </a:r>
          </a:p>
          <a:p>
            <a:pPr lvl="1"/>
            <a:r>
              <a:rPr lang="en-US" dirty="0" smtClean="0"/>
              <a:t>Promotional or event videos – basic captions are </a:t>
            </a:r>
            <a:r>
              <a:rPr lang="en-US" dirty="0" smtClean="0"/>
              <a:t>sufficient</a:t>
            </a:r>
            <a:endParaRPr lang="en-US" dirty="0"/>
          </a:p>
          <a:p>
            <a:r>
              <a:rPr lang="en-US" dirty="0" smtClean="0"/>
              <a:t>Turnaround time needed</a:t>
            </a:r>
          </a:p>
          <a:p>
            <a:pPr lvl="1"/>
            <a:r>
              <a:rPr lang="en-US" dirty="0" smtClean="0"/>
              <a:t>Generally pay more for faster turnaround / </a:t>
            </a:r>
            <a:r>
              <a:rPr lang="en-US" dirty="0" smtClean="0">
                <a:solidFill>
                  <a:srgbClr val="C00000"/>
                </a:solidFill>
              </a:rPr>
              <a:t>PLAN AHEAD</a:t>
            </a:r>
          </a:p>
          <a:p>
            <a:r>
              <a:rPr lang="en-US" dirty="0" smtClean="0"/>
              <a:t>How much time &amp; expertise can you contribute</a:t>
            </a:r>
          </a:p>
          <a:p>
            <a:pPr lvl="1"/>
            <a:r>
              <a:rPr lang="en-US" dirty="0" smtClean="0"/>
              <a:t>One click: </a:t>
            </a:r>
          </a:p>
          <a:p>
            <a:pPr lvl="2"/>
            <a:r>
              <a:rPr lang="en-US" dirty="0" smtClean="0"/>
              <a:t>Ensemble &amp; </a:t>
            </a:r>
            <a:r>
              <a:rPr lang="en-US" dirty="0" err="1" smtClean="0"/>
              <a:t>CaptionSync</a:t>
            </a:r>
            <a:r>
              <a:rPr lang="en-US" dirty="0" smtClean="0"/>
              <a:t> ($2.59/min)</a:t>
            </a:r>
          </a:p>
          <a:p>
            <a:pPr lvl="2"/>
            <a:r>
              <a:rPr lang="en-US" dirty="0" err="1" smtClean="0"/>
              <a:t>Panopto</a:t>
            </a:r>
            <a:r>
              <a:rPr lang="en-US" dirty="0" smtClean="0"/>
              <a:t> &amp; 3PlayMedia</a:t>
            </a:r>
          </a:p>
          <a:p>
            <a:pPr lvl="1"/>
            <a:r>
              <a:rPr lang="en-US" dirty="0" smtClean="0"/>
              <a:t>Multiple steps:</a:t>
            </a:r>
          </a:p>
          <a:p>
            <a:pPr lvl="2"/>
            <a:r>
              <a:rPr lang="en-US" dirty="0" smtClean="0"/>
              <a:t>Ensemble &amp; </a:t>
            </a:r>
            <a:r>
              <a:rPr lang="en-US" dirty="0" err="1" smtClean="0"/>
              <a:t>CaptionEx</a:t>
            </a:r>
            <a:r>
              <a:rPr lang="en-US" dirty="0" smtClean="0"/>
              <a:t> ($1.75/min)</a:t>
            </a:r>
          </a:p>
          <a:p>
            <a:pPr lvl="2"/>
            <a:r>
              <a:rPr lang="en-US" dirty="0" smtClean="0"/>
              <a:t>YouTube/Ensemble &amp; Rev.com ($1/min) – </a:t>
            </a:r>
            <a:r>
              <a:rPr lang="en-US" dirty="0" smtClean="0">
                <a:hlinkClick r:id="rId2"/>
              </a:rPr>
              <a:t>instructions</a:t>
            </a:r>
            <a:endParaRPr lang="en-US" dirty="0" smtClean="0"/>
          </a:p>
          <a:p>
            <a:pPr lvl="1"/>
            <a:r>
              <a:rPr lang="en-US" dirty="0" smtClean="0"/>
              <a:t>Even more steps – Amara captions; DIY captioning</a:t>
            </a:r>
          </a:p>
          <a:p>
            <a:r>
              <a:rPr lang="en-US" dirty="0" smtClean="0">
                <a:hlinkClick r:id="rId2"/>
              </a:rPr>
              <a:t>Vendor Information </a:t>
            </a:r>
            <a:r>
              <a:rPr lang="en-US" dirty="0" smtClean="0"/>
              <a:t>in answers.syr.edu	</a:t>
            </a:r>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07563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Cost Considerations</a:t>
            </a:r>
            <a:br>
              <a:rPr lang="en-US" dirty="0" smtClean="0">
                <a:solidFill>
                  <a:srgbClr val="D44500"/>
                </a:solidFill>
              </a:rPr>
            </a:br>
            <a:r>
              <a:rPr lang="en-US" sz="4000" dirty="0" smtClean="0"/>
              <a:t>Vendor </a:t>
            </a:r>
            <a:r>
              <a:rPr lang="en-US" sz="4000" dirty="0" err="1" smtClean="0"/>
              <a:t>vs</a:t>
            </a:r>
            <a:r>
              <a:rPr lang="en-US" sz="4000" dirty="0" smtClean="0"/>
              <a:t> DIY</a:t>
            </a:r>
            <a:endParaRPr lang="en-US" sz="4000" dirty="0"/>
          </a:p>
        </p:txBody>
      </p:sp>
      <p:sp>
        <p:nvSpPr>
          <p:cNvPr id="4" name="Text Placeholder 3"/>
          <p:cNvSpPr>
            <a:spLocks noGrp="1"/>
          </p:cNvSpPr>
          <p:nvPr>
            <p:ph type="body" idx="1"/>
          </p:nvPr>
        </p:nvSpPr>
        <p:spPr/>
        <p:txBody>
          <a:bodyPr/>
          <a:lstStyle/>
          <a:p>
            <a:r>
              <a:rPr lang="en-US" dirty="0" smtClean="0">
                <a:solidFill>
                  <a:srgbClr val="D44500"/>
                </a:solidFill>
              </a:rPr>
              <a:t>3</a:t>
            </a:r>
            <a:r>
              <a:rPr lang="en-US" baseline="30000" dirty="0" smtClean="0">
                <a:solidFill>
                  <a:srgbClr val="D44500"/>
                </a:solidFill>
              </a:rPr>
              <a:t>rd</a:t>
            </a:r>
            <a:r>
              <a:rPr lang="en-US" dirty="0" smtClean="0">
                <a:solidFill>
                  <a:srgbClr val="D44500"/>
                </a:solidFill>
              </a:rPr>
              <a:t> party vendor</a:t>
            </a:r>
            <a:endParaRPr lang="en-US" dirty="0">
              <a:solidFill>
                <a:srgbClr val="D44500"/>
              </a:solidFill>
            </a:endParaRPr>
          </a:p>
        </p:txBody>
      </p:sp>
      <p:sp>
        <p:nvSpPr>
          <p:cNvPr id="3" name="Content Placeholder 2"/>
          <p:cNvSpPr>
            <a:spLocks noGrp="1"/>
          </p:cNvSpPr>
          <p:nvPr>
            <p:ph sz="half" idx="2"/>
          </p:nvPr>
        </p:nvSpPr>
        <p:spPr/>
        <p:txBody>
          <a:bodyPr/>
          <a:lstStyle/>
          <a:p>
            <a:r>
              <a:rPr lang="en-US" dirty="0" smtClean="0"/>
              <a:t>Minimal time commitment</a:t>
            </a:r>
          </a:p>
          <a:p>
            <a:r>
              <a:rPr lang="en-US" dirty="0" smtClean="0"/>
              <a:t>Generally no worries about quality</a:t>
            </a:r>
          </a:p>
          <a:p>
            <a:r>
              <a:rPr lang="en-US" dirty="0" smtClean="0"/>
              <a:t>Predictable turnaround</a:t>
            </a:r>
          </a:p>
          <a:p>
            <a:r>
              <a:rPr lang="en-US" dirty="0" smtClean="0"/>
              <a:t>May not be a budgeted expense</a:t>
            </a:r>
            <a:endParaRPr lang="en-US" dirty="0"/>
          </a:p>
        </p:txBody>
      </p:sp>
      <p:sp>
        <p:nvSpPr>
          <p:cNvPr id="5" name="Text Placeholder 4"/>
          <p:cNvSpPr>
            <a:spLocks noGrp="1"/>
          </p:cNvSpPr>
          <p:nvPr>
            <p:ph type="body" sz="quarter" idx="3"/>
          </p:nvPr>
        </p:nvSpPr>
        <p:spPr/>
        <p:txBody>
          <a:bodyPr/>
          <a:lstStyle/>
          <a:p>
            <a:r>
              <a:rPr lang="en-US" dirty="0" smtClean="0">
                <a:solidFill>
                  <a:srgbClr val="D44500"/>
                </a:solidFill>
              </a:rPr>
              <a:t>DIY</a:t>
            </a:r>
            <a:endParaRPr lang="en-US" dirty="0">
              <a:solidFill>
                <a:srgbClr val="D44500"/>
              </a:solidFill>
            </a:endParaRPr>
          </a:p>
        </p:txBody>
      </p:sp>
      <p:sp>
        <p:nvSpPr>
          <p:cNvPr id="6" name="Content Placeholder 5"/>
          <p:cNvSpPr>
            <a:spLocks noGrp="1"/>
          </p:cNvSpPr>
          <p:nvPr>
            <p:ph sz="quarter" idx="4"/>
          </p:nvPr>
        </p:nvSpPr>
        <p:spPr/>
        <p:txBody>
          <a:bodyPr>
            <a:normAutofit lnSpcReduction="10000"/>
          </a:bodyPr>
          <a:lstStyle/>
          <a:p>
            <a:r>
              <a:rPr lang="en-US" dirty="0" smtClean="0"/>
              <a:t>Takes 8 – 10x length of video to transcribe &amp; caption</a:t>
            </a:r>
          </a:p>
          <a:p>
            <a:r>
              <a:rPr lang="en-US" dirty="0" smtClean="0"/>
              <a:t>Availability of staff/ students to meet deadlines</a:t>
            </a:r>
          </a:p>
          <a:p>
            <a:r>
              <a:rPr lang="en-US" dirty="0" smtClean="0"/>
              <a:t>Quality of transcript &amp; caption synchronization</a:t>
            </a:r>
          </a:p>
          <a:p>
            <a:r>
              <a:rPr lang="en-US" dirty="0" smtClean="0"/>
              <a:t>Keep $$$ in-house</a:t>
            </a:r>
          </a:p>
          <a:p>
            <a:endParaRPr lang="en-US" dirty="0"/>
          </a:p>
        </p:txBody>
      </p:sp>
      <p:sp>
        <p:nvSpPr>
          <p:cNvPr id="7" name="Rectangle 6"/>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89438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solidFill>
                  <a:srgbClr val="D44500"/>
                </a:solidFill>
              </a:rPr>
              <a:t>Comparison: </a:t>
            </a:r>
            <a:r>
              <a:rPr lang="en-US" dirty="0">
                <a:solidFill>
                  <a:srgbClr val="D44500"/>
                </a:solidFill>
              </a:rPr>
              <a:t>V</a:t>
            </a:r>
            <a:r>
              <a:rPr lang="en-US" dirty="0" smtClean="0">
                <a:solidFill>
                  <a:srgbClr val="D44500"/>
                </a:solidFill>
              </a:rPr>
              <a:t>endor vs DIY </a:t>
            </a:r>
            <a:br>
              <a:rPr lang="en-US" dirty="0" smtClean="0">
                <a:solidFill>
                  <a:srgbClr val="D44500"/>
                </a:solidFill>
              </a:rPr>
            </a:br>
            <a:r>
              <a:rPr lang="en-US" sz="4000" dirty="0" smtClean="0"/>
              <a:t>Example with </a:t>
            </a:r>
            <a:r>
              <a:rPr lang="en-US" sz="3600" dirty="0" smtClean="0"/>
              <a:t>3 minute video</a:t>
            </a:r>
            <a:endParaRPr lang="en-US" dirty="0"/>
          </a:p>
        </p:txBody>
      </p:sp>
      <p:sp>
        <p:nvSpPr>
          <p:cNvPr id="3" name="Text Placeholder 2"/>
          <p:cNvSpPr>
            <a:spLocks noGrp="1"/>
          </p:cNvSpPr>
          <p:nvPr>
            <p:ph type="body" idx="1"/>
          </p:nvPr>
        </p:nvSpPr>
        <p:spPr/>
        <p:txBody>
          <a:bodyPr/>
          <a:lstStyle/>
          <a:p>
            <a:r>
              <a:rPr lang="en-US" dirty="0" smtClean="0">
                <a:solidFill>
                  <a:srgbClr val="D44500"/>
                </a:solidFill>
              </a:rPr>
              <a:t>Vendor</a:t>
            </a:r>
            <a:endParaRPr lang="en-US" dirty="0">
              <a:solidFill>
                <a:srgbClr val="D44500"/>
              </a:solidFill>
            </a:endParaRPr>
          </a:p>
        </p:txBody>
      </p:sp>
      <p:sp>
        <p:nvSpPr>
          <p:cNvPr id="4" name="Content Placeholder 3"/>
          <p:cNvSpPr>
            <a:spLocks noGrp="1"/>
          </p:cNvSpPr>
          <p:nvPr>
            <p:ph sz="half" idx="2"/>
          </p:nvPr>
        </p:nvSpPr>
        <p:spPr>
          <a:xfrm>
            <a:off x="308113" y="2505074"/>
            <a:ext cx="4301465" cy="4001603"/>
          </a:xfrm>
          <a:ln>
            <a:solidFill>
              <a:schemeClr val="accent1"/>
            </a:solidFill>
          </a:ln>
        </p:spPr>
        <p:txBody>
          <a:bodyPr>
            <a:normAutofit/>
          </a:bodyPr>
          <a:lstStyle/>
          <a:p>
            <a:pPr marL="0" indent="0">
              <a:buNone/>
            </a:pPr>
            <a:r>
              <a:rPr lang="en-US" sz="2400" dirty="0" smtClean="0">
                <a:solidFill>
                  <a:srgbClr val="0070C0"/>
                </a:solidFill>
              </a:rPr>
              <a:t>Rev.com &amp; Ensemble @ $1/min = $3</a:t>
            </a:r>
          </a:p>
          <a:p>
            <a:pPr marL="228600" lvl="1"/>
            <a:r>
              <a:rPr lang="en-US" dirty="0" smtClean="0"/>
              <a:t>Submit request on Rev.com website</a:t>
            </a:r>
          </a:p>
          <a:p>
            <a:pPr marL="228600" lvl="1"/>
            <a:r>
              <a:rPr lang="en-US" dirty="0" smtClean="0"/>
              <a:t>Your time 5 - 10 min.</a:t>
            </a:r>
          </a:p>
          <a:p>
            <a:pPr marL="0" lvl="1" indent="0">
              <a:buNone/>
            </a:pPr>
            <a:endParaRPr lang="en-US" dirty="0" smtClean="0"/>
          </a:p>
          <a:p>
            <a:pPr marL="0" lvl="1" indent="0">
              <a:buNone/>
            </a:pPr>
            <a:r>
              <a:rPr lang="en-US" dirty="0" err="1" smtClean="0">
                <a:solidFill>
                  <a:srgbClr val="0070C0"/>
                </a:solidFill>
              </a:rPr>
              <a:t>CaptionSync</a:t>
            </a:r>
            <a:r>
              <a:rPr lang="en-US" dirty="0" smtClean="0">
                <a:solidFill>
                  <a:srgbClr val="0070C0"/>
                </a:solidFill>
              </a:rPr>
              <a:t> &amp; Ensemble @ $2.59/min = $7.77</a:t>
            </a:r>
          </a:p>
          <a:p>
            <a:pPr marL="342900" lvl="1" indent="-342900"/>
            <a:r>
              <a:rPr lang="en-US" dirty="0" smtClean="0"/>
              <a:t>Submit request</a:t>
            </a:r>
          </a:p>
          <a:p>
            <a:pPr marL="342900" lvl="1" indent="-342900"/>
            <a:r>
              <a:rPr lang="en-US" dirty="0" smtClean="0"/>
              <a:t>Your time ~ 1 min.</a:t>
            </a:r>
            <a:endParaRPr lang="en-US" dirty="0"/>
          </a:p>
        </p:txBody>
      </p:sp>
      <p:sp>
        <p:nvSpPr>
          <p:cNvPr id="5" name="Text Placeholder 4"/>
          <p:cNvSpPr>
            <a:spLocks noGrp="1"/>
          </p:cNvSpPr>
          <p:nvPr>
            <p:ph type="body" sz="quarter" idx="3"/>
          </p:nvPr>
        </p:nvSpPr>
        <p:spPr>
          <a:xfrm>
            <a:off x="4847573" y="1681163"/>
            <a:ext cx="3668968" cy="823912"/>
          </a:xfrm>
        </p:spPr>
        <p:txBody>
          <a:bodyPr/>
          <a:lstStyle/>
          <a:p>
            <a:r>
              <a:rPr lang="en-US" dirty="0" smtClean="0">
                <a:solidFill>
                  <a:srgbClr val="D44500"/>
                </a:solidFill>
              </a:rPr>
              <a:t>DIY</a:t>
            </a:r>
            <a:endParaRPr lang="en-US" dirty="0">
              <a:solidFill>
                <a:srgbClr val="D44500"/>
              </a:solidFill>
            </a:endParaRPr>
          </a:p>
        </p:txBody>
      </p:sp>
      <p:sp>
        <p:nvSpPr>
          <p:cNvPr id="6" name="Content Placeholder 5"/>
          <p:cNvSpPr>
            <a:spLocks noGrp="1"/>
          </p:cNvSpPr>
          <p:nvPr>
            <p:ph sz="quarter" idx="4"/>
          </p:nvPr>
        </p:nvSpPr>
        <p:spPr>
          <a:xfrm>
            <a:off x="4609578" y="2505075"/>
            <a:ext cx="4146115" cy="4001602"/>
          </a:xfrm>
          <a:ln>
            <a:solidFill>
              <a:schemeClr val="accent1"/>
            </a:solidFill>
          </a:ln>
        </p:spPr>
        <p:txBody>
          <a:bodyPr/>
          <a:lstStyle/>
          <a:p>
            <a:pPr marL="0" indent="0">
              <a:buNone/>
            </a:pPr>
            <a:r>
              <a:rPr lang="en-US" sz="2400" dirty="0" smtClean="0"/>
              <a:t>Time needed </a:t>
            </a:r>
            <a:r>
              <a:rPr lang="en-US" sz="2400" dirty="0"/>
              <a:t>to transcribe &amp; caption </a:t>
            </a:r>
            <a:r>
              <a:rPr lang="en-US" sz="2400" dirty="0" smtClean="0"/>
              <a:t>= 8 – 10x length of video</a:t>
            </a:r>
          </a:p>
          <a:p>
            <a:pPr marL="0" indent="0">
              <a:buNone/>
            </a:pPr>
            <a:r>
              <a:rPr lang="en-US" sz="2400" dirty="0" smtClean="0">
                <a:solidFill>
                  <a:srgbClr val="0070C0"/>
                </a:solidFill>
              </a:rPr>
              <a:t>Student</a:t>
            </a:r>
            <a:r>
              <a:rPr lang="en-US" sz="2400" dirty="0" smtClean="0"/>
              <a:t> @ $12/</a:t>
            </a:r>
            <a:r>
              <a:rPr lang="en-US" sz="2400" dirty="0" err="1" smtClean="0"/>
              <a:t>hr</a:t>
            </a:r>
            <a:r>
              <a:rPr lang="en-US" sz="2400" dirty="0" smtClean="0"/>
              <a:t> = $.20/min</a:t>
            </a:r>
          </a:p>
          <a:p>
            <a:r>
              <a:rPr lang="en-US" sz="2400" dirty="0" smtClean="0"/>
              <a:t>3 min video * 10x * $.20 = </a:t>
            </a:r>
            <a:r>
              <a:rPr lang="en-US" sz="2400" dirty="0" smtClean="0">
                <a:solidFill>
                  <a:srgbClr val="0070C0"/>
                </a:solidFill>
              </a:rPr>
              <a:t>$6</a:t>
            </a:r>
            <a:r>
              <a:rPr lang="en-US" sz="2400" dirty="0" smtClean="0"/>
              <a:t> </a:t>
            </a:r>
          </a:p>
          <a:p>
            <a:r>
              <a:rPr lang="en-US" sz="2400" dirty="0" smtClean="0"/>
              <a:t>Your time ?</a:t>
            </a:r>
          </a:p>
          <a:p>
            <a:pPr lvl="1"/>
            <a:r>
              <a:rPr lang="en-US" sz="2000" dirty="0" smtClean="0"/>
              <a:t>Supervise student</a:t>
            </a:r>
          </a:p>
          <a:p>
            <a:pPr lvl="1"/>
            <a:r>
              <a:rPr lang="en-US" sz="2000" dirty="0" smtClean="0"/>
              <a:t>Perform quality checks</a:t>
            </a:r>
            <a:endParaRPr lang="en-US" sz="2000" dirty="0"/>
          </a:p>
        </p:txBody>
      </p:sp>
      <p:sp>
        <p:nvSpPr>
          <p:cNvPr id="7" name="Rectangle 6"/>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18617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solidFill>
                  <a:srgbClr val="D44500"/>
                </a:solidFill>
              </a:rPr>
              <a:t>Comparison: </a:t>
            </a:r>
            <a:r>
              <a:rPr lang="en-US" dirty="0">
                <a:solidFill>
                  <a:srgbClr val="D44500"/>
                </a:solidFill>
              </a:rPr>
              <a:t>V</a:t>
            </a:r>
            <a:r>
              <a:rPr lang="en-US" dirty="0" smtClean="0">
                <a:solidFill>
                  <a:srgbClr val="D44500"/>
                </a:solidFill>
              </a:rPr>
              <a:t>endor vs DIY </a:t>
            </a:r>
            <a:br>
              <a:rPr lang="en-US" dirty="0" smtClean="0">
                <a:solidFill>
                  <a:srgbClr val="D44500"/>
                </a:solidFill>
              </a:rPr>
            </a:br>
            <a:r>
              <a:rPr lang="en-US" sz="4000" dirty="0" smtClean="0"/>
              <a:t>Example with </a:t>
            </a:r>
            <a:r>
              <a:rPr lang="en-US" sz="3600" dirty="0" smtClean="0"/>
              <a:t>30 minute video</a:t>
            </a:r>
            <a:endParaRPr lang="en-US" dirty="0"/>
          </a:p>
        </p:txBody>
      </p:sp>
      <p:sp>
        <p:nvSpPr>
          <p:cNvPr id="3" name="Text Placeholder 2"/>
          <p:cNvSpPr>
            <a:spLocks noGrp="1"/>
          </p:cNvSpPr>
          <p:nvPr>
            <p:ph type="body" idx="1"/>
          </p:nvPr>
        </p:nvSpPr>
        <p:spPr/>
        <p:txBody>
          <a:bodyPr/>
          <a:lstStyle/>
          <a:p>
            <a:r>
              <a:rPr lang="en-US" dirty="0" smtClean="0">
                <a:solidFill>
                  <a:srgbClr val="D44500"/>
                </a:solidFill>
              </a:rPr>
              <a:t>Vendor</a:t>
            </a:r>
            <a:endParaRPr lang="en-US" dirty="0">
              <a:solidFill>
                <a:srgbClr val="D44500"/>
              </a:solidFill>
            </a:endParaRPr>
          </a:p>
        </p:txBody>
      </p:sp>
      <p:sp>
        <p:nvSpPr>
          <p:cNvPr id="4" name="Content Placeholder 3"/>
          <p:cNvSpPr>
            <a:spLocks noGrp="1"/>
          </p:cNvSpPr>
          <p:nvPr>
            <p:ph sz="half" idx="2"/>
          </p:nvPr>
        </p:nvSpPr>
        <p:spPr>
          <a:xfrm>
            <a:off x="308113" y="2505074"/>
            <a:ext cx="4301465" cy="4001603"/>
          </a:xfrm>
          <a:ln>
            <a:solidFill>
              <a:schemeClr val="accent1"/>
            </a:solidFill>
          </a:ln>
        </p:spPr>
        <p:txBody>
          <a:bodyPr>
            <a:normAutofit/>
          </a:bodyPr>
          <a:lstStyle/>
          <a:p>
            <a:pPr marL="0" indent="0">
              <a:buNone/>
            </a:pPr>
            <a:r>
              <a:rPr lang="en-US" sz="2400" dirty="0" smtClean="0">
                <a:solidFill>
                  <a:srgbClr val="0070C0"/>
                </a:solidFill>
              </a:rPr>
              <a:t>Rev.com &amp; Ensemble @ $1/min = $30</a:t>
            </a:r>
          </a:p>
          <a:p>
            <a:pPr marL="228600" lvl="1"/>
            <a:r>
              <a:rPr lang="en-US" dirty="0" smtClean="0"/>
              <a:t>Submit request on Rev.com website</a:t>
            </a:r>
          </a:p>
          <a:p>
            <a:pPr marL="228600" lvl="1"/>
            <a:r>
              <a:rPr lang="en-US" dirty="0" smtClean="0"/>
              <a:t>Your time 5 - 10 min.</a:t>
            </a:r>
          </a:p>
          <a:p>
            <a:pPr marL="0" lvl="1" indent="0">
              <a:buNone/>
            </a:pPr>
            <a:endParaRPr lang="en-US" dirty="0" smtClean="0"/>
          </a:p>
          <a:p>
            <a:pPr marL="0" lvl="1" indent="0">
              <a:buNone/>
            </a:pPr>
            <a:r>
              <a:rPr lang="en-US" dirty="0" err="1" smtClean="0">
                <a:solidFill>
                  <a:srgbClr val="0070C0"/>
                </a:solidFill>
              </a:rPr>
              <a:t>CaptionSync</a:t>
            </a:r>
            <a:r>
              <a:rPr lang="en-US" dirty="0" smtClean="0">
                <a:solidFill>
                  <a:srgbClr val="0070C0"/>
                </a:solidFill>
              </a:rPr>
              <a:t> &amp; Ensemble @ $2.59/min = $77.70</a:t>
            </a:r>
          </a:p>
          <a:p>
            <a:pPr marL="342900" lvl="1" indent="-342900"/>
            <a:r>
              <a:rPr lang="en-US" dirty="0" smtClean="0"/>
              <a:t>Submit request</a:t>
            </a:r>
          </a:p>
          <a:p>
            <a:pPr marL="342900" lvl="1" indent="-342900"/>
            <a:r>
              <a:rPr lang="en-US" dirty="0" smtClean="0"/>
              <a:t>Your time ~ 1 min.</a:t>
            </a:r>
            <a:endParaRPr lang="en-US" dirty="0"/>
          </a:p>
        </p:txBody>
      </p:sp>
      <p:sp>
        <p:nvSpPr>
          <p:cNvPr id="5" name="Text Placeholder 4"/>
          <p:cNvSpPr>
            <a:spLocks noGrp="1"/>
          </p:cNvSpPr>
          <p:nvPr>
            <p:ph type="body" sz="quarter" idx="3"/>
          </p:nvPr>
        </p:nvSpPr>
        <p:spPr>
          <a:xfrm>
            <a:off x="4847573" y="1681163"/>
            <a:ext cx="3668968" cy="823912"/>
          </a:xfrm>
        </p:spPr>
        <p:txBody>
          <a:bodyPr/>
          <a:lstStyle/>
          <a:p>
            <a:r>
              <a:rPr lang="en-US" dirty="0" smtClean="0">
                <a:solidFill>
                  <a:srgbClr val="D44500"/>
                </a:solidFill>
              </a:rPr>
              <a:t>DIY</a:t>
            </a:r>
            <a:endParaRPr lang="en-US" dirty="0">
              <a:solidFill>
                <a:srgbClr val="D44500"/>
              </a:solidFill>
            </a:endParaRPr>
          </a:p>
        </p:txBody>
      </p:sp>
      <p:sp>
        <p:nvSpPr>
          <p:cNvPr id="6" name="Content Placeholder 5"/>
          <p:cNvSpPr>
            <a:spLocks noGrp="1"/>
          </p:cNvSpPr>
          <p:nvPr>
            <p:ph sz="quarter" idx="4"/>
          </p:nvPr>
        </p:nvSpPr>
        <p:spPr>
          <a:xfrm>
            <a:off x="4609578" y="2505075"/>
            <a:ext cx="4146115" cy="4001602"/>
          </a:xfrm>
          <a:ln>
            <a:solidFill>
              <a:schemeClr val="accent1"/>
            </a:solidFill>
          </a:ln>
        </p:spPr>
        <p:txBody>
          <a:bodyPr/>
          <a:lstStyle/>
          <a:p>
            <a:pPr marL="0" indent="0">
              <a:buNone/>
            </a:pPr>
            <a:r>
              <a:rPr lang="en-US" sz="2400" dirty="0" smtClean="0"/>
              <a:t>Time needed </a:t>
            </a:r>
            <a:r>
              <a:rPr lang="en-US" sz="2400" dirty="0"/>
              <a:t>to transcribe &amp; caption </a:t>
            </a:r>
            <a:r>
              <a:rPr lang="en-US" sz="2400" dirty="0" smtClean="0"/>
              <a:t>= 8 – 10x length of video</a:t>
            </a:r>
          </a:p>
          <a:p>
            <a:pPr marL="0" indent="0">
              <a:buNone/>
            </a:pPr>
            <a:r>
              <a:rPr lang="en-US" sz="2400" dirty="0" smtClean="0">
                <a:solidFill>
                  <a:srgbClr val="0070C0"/>
                </a:solidFill>
              </a:rPr>
              <a:t>Student</a:t>
            </a:r>
            <a:r>
              <a:rPr lang="en-US" sz="2400" dirty="0" smtClean="0"/>
              <a:t> @ $12/</a:t>
            </a:r>
            <a:r>
              <a:rPr lang="en-US" sz="2400" dirty="0" err="1" smtClean="0"/>
              <a:t>hr</a:t>
            </a:r>
            <a:r>
              <a:rPr lang="en-US" sz="2400" dirty="0" smtClean="0"/>
              <a:t> = $.20/min</a:t>
            </a:r>
          </a:p>
          <a:p>
            <a:r>
              <a:rPr lang="en-US" sz="2400" dirty="0" smtClean="0"/>
              <a:t>30 min video * 10x * $.20 = </a:t>
            </a:r>
            <a:r>
              <a:rPr lang="en-US" sz="2400" dirty="0" smtClean="0">
                <a:solidFill>
                  <a:srgbClr val="0070C0"/>
                </a:solidFill>
              </a:rPr>
              <a:t>$60</a:t>
            </a:r>
            <a:r>
              <a:rPr lang="en-US" sz="2400" dirty="0" smtClean="0"/>
              <a:t> </a:t>
            </a:r>
          </a:p>
          <a:p>
            <a:r>
              <a:rPr lang="en-US" sz="2400" dirty="0" smtClean="0"/>
              <a:t>Your time ?</a:t>
            </a:r>
          </a:p>
          <a:p>
            <a:pPr lvl="1"/>
            <a:r>
              <a:rPr lang="en-US" sz="2000" dirty="0" smtClean="0"/>
              <a:t>Supervise student</a:t>
            </a:r>
          </a:p>
          <a:p>
            <a:pPr lvl="1"/>
            <a:r>
              <a:rPr lang="en-US" sz="2000" dirty="0" smtClean="0"/>
              <a:t>Perform quality checks</a:t>
            </a:r>
            <a:endParaRPr lang="en-US" sz="2000" dirty="0"/>
          </a:p>
        </p:txBody>
      </p:sp>
      <p:sp>
        <p:nvSpPr>
          <p:cNvPr id="7" name="Rectangle 6"/>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81533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Resources</a:t>
            </a:r>
            <a:endParaRPr lang="en-US" dirty="0">
              <a:solidFill>
                <a:srgbClr val="C00000"/>
              </a:solidFill>
            </a:endParaRPr>
          </a:p>
        </p:txBody>
      </p:sp>
      <p:sp>
        <p:nvSpPr>
          <p:cNvPr id="3" name="Content Placeholder 2"/>
          <p:cNvSpPr>
            <a:spLocks noGrp="1"/>
          </p:cNvSpPr>
          <p:nvPr>
            <p:ph idx="1"/>
          </p:nvPr>
        </p:nvSpPr>
        <p:spPr/>
        <p:txBody>
          <a:bodyPr/>
          <a:lstStyle/>
          <a:p>
            <a:r>
              <a:rPr lang="en-US" dirty="0" smtClean="0">
                <a:hlinkClick r:id="rId2"/>
              </a:rPr>
              <a:t>Captioning </a:t>
            </a:r>
            <a:r>
              <a:rPr lang="en-US" dirty="0">
                <a:hlinkClick r:id="rId2"/>
              </a:rPr>
              <a:t>Resources </a:t>
            </a:r>
            <a:r>
              <a:rPr lang="en-US" dirty="0"/>
              <a:t>in answers.syr.edu</a:t>
            </a:r>
          </a:p>
          <a:p>
            <a:r>
              <a:rPr lang="en-US" dirty="0"/>
              <a:t>YouTube Help</a:t>
            </a:r>
          </a:p>
          <a:p>
            <a:pPr lvl="1"/>
            <a:r>
              <a:rPr lang="en-US" dirty="0">
                <a:hlinkClick r:id="rId3"/>
              </a:rPr>
              <a:t>Creating subtitles and closed captions</a:t>
            </a:r>
            <a:endParaRPr lang="en-US" dirty="0"/>
          </a:p>
          <a:p>
            <a:pPr lvl="1"/>
            <a:r>
              <a:rPr lang="en-US" dirty="0">
                <a:hlinkClick r:id="rId4"/>
              </a:rPr>
              <a:t>Synchronizing your transcript with video using YouTube</a:t>
            </a:r>
            <a:endParaRPr lang="en-US" dirty="0"/>
          </a:p>
          <a:p>
            <a:pPr lvl="1"/>
            <a:r>
              <a:rPr lang="en-US" dirty="0">
                <a:hlinkClick r:id="rId5"/>
              </a:rPr>
              <a:t>Download your YouTube </a:t>
            </a:r>
            <a:r>
              <a:rPr lang="en-US" dirty="0" smtClean="0">
                <a:hlinkClick r:id="rId5"/>
              </a:rPr>
              <a:t>videos</a:t>
            </a:r>
            <a:endParaRPr lang="en-US" dirty="0" smtClean="0"/>
          </a:p>
          <a:p>
            <a:pPr lvl="1"/>
            <a:r>
              <a:rPr lang="en-US" dirty="0" smtClean="0">
                <a:hlinkClick r:id="rId6"/>
              </a:rPr>
              <a:t>*How to search for videos with captions in YouTube</a:t>
            </a:r>
            <a:endParaRPr lang="en-US" dirty="0" smtClean="0"/>
          </a:p>
          <a:p>
            <a:r>
              <a:rPr lang="en-US" dirty="0" smtClean="0">
                <a:hlinkClick r:id="rId7"/>
              </a:rPr>
              <a:t>Captioning Facebook videos</a:t>
            </a:r>
            <a:endParaRPr lang="en-US" dirty="0"/>
          </a:p>
          <a:p>
            <a:endParaRPr lang="en-US" dirty="0" smtClean="0"/>
          </a:p>
          <a:p>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93902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1351513"/>
          </a:xfrm>
        </p:spPr>
        <p:txBody>
          <a:bodyPr>
            <a:normAutofit/>
          </a:bodyPr>
          <a:lstStyle/>
          <a:p>
            <a:r>
              <a:rPr lang="en-US" sz="3600" dirty="0" smtClean="0">
                <a:solidFill>
                  <a:srgbClr val="C00000"/>
                </a:solidFill>
                <a:latin typeface="Franklin Gothic Demi Cond" panose="020B0706030402020204" pitchFamily="34" charset="0"/>
              </a:rPr>
              <a:t>Part II: DIY Captioning</a:t>
            </a:r>
            <a:endParaRPr lang="en-US" sz="3600" dirty="0">
              <a:solidFill>
                <a:srgbClr val="C00000"/>
              </a:solidFill>
              <a:latin typeface="Franklin Gothic Demi Cond" panose="020B0706030402020204" pitchFamily="34" charset="0"/>
            </a:endParaRPr>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ITS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31420" y="5398793"/>
            <a:ext cx="2079168" cy="947765"/>
          </a:xfrm>
          <a:prstGeom prst="rect">
            <a:avLst/>
          </a:prstGeom>
        </p:spPr>
      </p:pic>
    </p:spTree>
    <p:extLst>
      <p:ext uri="{BB962C8B-B14F-4D97-AF65-F5344CB8AC3E}">
        <p14:creationId xmlns:p14="http://schemas.microsoft.com/office/powerpoint/2010/main" val="40859839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Process of Captioning</a:t>
            </a:r>
            <a:endParaRPr lang="en-US" dirty="0">
              <a:solidFill>
                <a:srgbClr val="D44500"/>
              </a:solidFill>
            </a:endParaRPr>
          </a:p>
        </p:txBody>
      </p:sp>
      <p:sp>
        <p:nvSpPr>
          <p:cNvPr id="3" name="Content Placeholder 2"/>
          <p:cNvSpPr>
            <a:spLocks noGrp="1"/>
          </p:cNvSpPr>
          <p:nvPr>
            <p:ph idx="1"/>
          </p:nvPr>
        </p:nvSpPr>
        <p:spPr>
          <a:xfrm>
            <a:off x="628650" y="1570383"/>
            <a:ext cx="7886700" cy="4860234"/>
          </a:xfrm>
        </p:spPr>
        <p:txBody>
          <a:bodyPr>
            <a:normAutofit/>
          </a:bodyPr>
          <a:lstStyle/>
          <a:p>
            <a:pPr marL="514350" indent="-514350">
              <a:buFont typeface="+mj-lt"/>
              <a:buAutoNum type="arabicPeriod"/>
            </a:pPr>
            <a:r>
              <a:rPr lang="en-US" dirty="0" smtClean="0"/>
              <a:t>Create transcript (most time consuming)</a:t>
            </a:r>
          </a:p>
          <a:p>
            <a:pPr marL="514350" indent="-514350">
              <a:buFont typeface="+mj-lt"/>
              <a:buAutoNum type="arabicPeriod"/>
            </a:pPr>
            <a:r>
              <a:rPr lang="en-US" dirty="0" smtClean="0"/>
              <a:t>Break transcript into segments </a:t>
            </a:r>
          </a:p>
          <a:p>
            <a:pPr marL="514350" indent="-514350">
              <a:buFont typeface="+mj-lt"/>
              <a:buAutoNum type="arabicPeriod"/>
            </a:pPr>
            <a:r>
              <a:rPr lang="en-US" dirty="0" smtClean="0"/>
              <a:t>Synchronize &amp; time stamp transcript segments with video</a:t>
            </a:r>
          </a:p>
          <a:p>
            <a:pPr marL="514350" indent="-514350">
              <a:buFont typeface="+mj-lt"/>
              <a:buAutoNum type="arabicPeriod"/>
            </a:pPr>
            <a:r>
              <a:rPr lang="en-US" dirty="0" smtClean="0"/>
              <a:t>Quality check &amp; adjust timings</a:t>
            </a:r>
          </a:p>
          <a:p>
            <a:pPr marL="514350" indent="-514350">
              <a:buFont typeface="+mj-lt"/>
              <a:buAutoNum type="arabicPeriod"/>
            </a:pPr>
            <a:r>
              <a:rPr lang="en-US" dirty="0" smtClean="0"/>
              <a:t>Upload caption file</a:t>
            </a:r>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85009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Getting a Transcript</a:t>
            </a:r>
            <a:endParaRPr lang="en-US" dirty="0">
              <a:solidFill>
                <a:srgbClr val="D44500"/>
              </a:solidFill>
            </a:endParaRPr>
          </a:p>
        </p:txBody>
      </p:sp>
      <p:sp>
        <p:nvSpPr>
          <p:cNvPr id="3" name="Content Placeholder 2"/>
          <p:cNvSpPr>
            <a:spLocks noGrp="1"/>
          </p:cNvSpPr>
          <p:nvPr>
            <p:ph idx="1"/>
          </p:nvPr>
        </p:nvSpPr>
        <p:spPr>
          <a:xfrm>
            <a:off x="628650" y="1825625"/>
            <a:ext cx="7630767" cy="4351338"/>
          </a:xfrm>
        </p:spPr>
        <p:txBody>
          <a:bodyPr/>
          <a:lstStyle/>
          <a:p>
            <a:r>
              <a:rPr lang="en-US" dirty="0"/>
              <a:t>Use script if available</a:t>
            </a:r>
          </a:p>
          <a:p>
            <a:r>
              <a:rPr lang="en-US" dirty="0"/>
              <a:t>CART service provides a transcript</a:t>
            </a:r>
          </a:p>
          <a:p>
            <a:r>
              <a:rPr lang="en-US" dirty="0"/>
              <a:t>Type </a:t>
            </a:r>
            <a:r>
              <a:rPr lang="en-US" dirty="0" smtClean="0"/>
              <a:t>it using various play-back applications</a:t>
            </a:r>
            <a:endParaRPr lang="en-US" dirty="0"/>
          </a:p>
          <a:p>
            <a:r>
              <a:rPr lang="en-US" dirty="0"/>
              <a:t>Create it with voice recognition</a:t>
            </a:r>
          </a:p>
          <a:p>
            <a:pPr lvl="1"/>
            <a:r>
              <a:rPr lang="en-US" dirty="0"/>
              <a:t>Hear &amp; speak</a:t>
            </a:r>
          </a:p>
          <a:p>
            <a:pPr lvl="1"/>
            <a:r>
              <a:rPr lang="en-US" dirty="0"/>
              <a:t>Voice recognition of </a:t>
            </a:r>
            <a:r>
              <a:rPr lang="en-US" dirty="0" smtClean="0"/>
              <a:t>presenter</a:t>
            </a:r>
          </a:p>
          <a:p>
            <a:pPr lvl="1"/>
            <a:r>
              <a:rPr lang="en-US" dirty="0" smtClean="0"/>
              <a:t>Works best if train the voice recognition software</a:t>
            </a:r>
            <a:endParaRPr lang="en-US" dirty="0"/>
          </a:p>
          <a:p>
            <a:r>
              <a:rPr lang="en-US" dirty="0"/>
              <a:t>Obtain draft using YouTube automatic captions and </a:t>
            </a:r>
            <a:r>
              <a:rPr lang="en-US" dirty="0" smtClean="0"/>
              <a:t>edit*</a:t>
            </a:r>
            <a:endParaRPr lang="en-US" dirty="0"/>
          </a:p>
          <a:p>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34655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Quality Control</a:t>
            </a:r>
            <a:endParaRPr lang="en-US" dirty="0">
              <a:solidFill>
                <a:srgbClr val="D44500"/>
              </a:solidFill>
            </a:endParaRPr>
          </a:p>
        </p:txBody>
      </p:sp>
      <p:sp>
        <p:nvSpPr>
          <p:cNvPr id="3" name="Content Placeholder 2"/>
          <p:cNvSpPr>
            <a:spLocks noGrp="1"/>
          </p:cNvSpPr>
          <p:nvPr>
            <p:ph idx="1"/>
          </p:nvPr>
        </p:nvSpPr>
        <p:spPr/>
        <p:txBody>
          <a:bodyPr>
            <a:normAutofit lnSpcReduction="10000"/>
          </a:bodyPr>
          <a:lstStyle/>
          <a:p>
            <a:r>
              <a:rPr lang="en-US" dirty="0" smtClean="0"/>
              <a:t>WCAG 1.2.2 &amp; 1.2.4 guidelines can be met by open or closed captions</a:t>
            </a:r>
          </a:p>
          <a:p>
            <a:pPr lvl="1"/>
            <a:r>
              <a:rPr lang="en-US" dirty="0" smtClean="0"/>
              <a:t>Include all dialogue</a:t>
            </a:r>
          </a:p>
          <a:p>
            <a:pPr lvl="1"/>
            <a:r>
              <a:rPr lang="en-US" dirty="0" smtClean="0"/>
              <a:t>Sound effects</a:t>
            </a:r>
          </a:p>
          <a:p>
            <a:pPr lvl="1"/>
            <a:r>
              <a:rPr lang="en-US" dirty="0" smtClean="0"/>
              <a:t>Identify the speaker</a:t>
            </a:r>
          </a:p>
          <a:p>
            <a:r>
              <a:rPr lang="en-US" dirty="0" smtClean="0"/>
              <a:t>FCC requires 99% accuracy for TV captioning</a:t>
            </a:r>
          </a:p>
          <a:p>
            <a:r>
              <a:rPr lang="en-US" dirty="0" smtClean="0"/>
              <a:t>4 Criteria</a:t>
            </a:r>
          </a:p>
          <a:p>
            <a:pPr marL="914400" lvl="1" indent="-457200">
              <a:buFont typeface="+mj-lt"/>
              <a:buAutoNum type="arabicPeriod"/>
            </a:pPr>
            <a:r>
              <a:rPr lang="en-US" dirty="0" smtClean="0"/>
              <a:t>Accuracy</a:t>
            </a:r>
          </a:p>
          <a:p>
            <a:pPr marL="914400" lvl="1" indent="-457200">
              <a:buFont typeface="+mj-lt"/>
              <a:buAutoNum type="arabicPeriod"/>
            </a:pPr>
            <a:r>
              <a:rPr lang="en-US" dirty="0" smtClean="0"/>
              <a:t>Synchronicity / Timing</a:t>
            </a:r>
          </a:p>
          <a:p>
            <a:pPr marL="914400" lvl="1" indent="-457200">
              <a:buFont typeface="+mj-lt"/>
              <a:buAutoNum type="arabicPeriod"/>
            </a:pPr>
            <a:r>
              <a:rPr lang="en-US" dirty="0" smtClean="0"/>
              <a:t>Program completeness</a:t>
            </a:r>
          </a:p>
          <a:p>
            <a:pPr marL="914400" lvl="1" indent="-457200">
              <a:buFont typeface="+mj-lt"/>
              <a:buAutoNum type="arabicPeriod"/>
            </a:pPr>
            <a:r>
              <a:rPr lang="en-US" dirty="0" smtClean="0"/>
              <a:t>Placement &amp; size</a:t>
            </a:r>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01474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9704" y="365126"/>
            <a:ext cx="7525646" cy="1325563"/>
          </a:xfrm>
        </p:spPr>
        <p:txBody>
          <a:bodyPr/>
          <a:lstStyle/>
          <a:p>
            <a:r>
              <a:rPr lang="en-US" b="1" dirty="0" smtClean="0">
                <a:solidFill>
                  <a:srgbClr val="D44500"/>
                </a:solidFill>
              </a:rPr>
              <a:t>Agenda</a:t>
            </a:r>
            <a:endParaRPr lang="en-US" b="1" dirty="0">
              <a:solidFill>
                <a:srgbClr val="D44500"/>
              </a:solidFill>
            </a:endParaRPr>
          </a:p>
        </p:txBody>
      </p:sp>
      <p:sp>
        <p:nvSpPr>
          <p:cNvPr id="3" name="Content Placeholder 2"/>
          <p:cNvSpPr>
            <a:spLocks noGrp="1"/>
          </p:cNvSpPr>
          <p:nvPr>
            <p:ph idx="1"/>
          </p:nvPr>
        </p:nvSpPr>
        <p:spPr>
          <a:xfrm>
            <a:off x="1280160" y="1690690"/>
            <a:ext cx="7235190" cy="4957536"/>
          </a:xfrm>
        </p:spPr>
        <p:txBody>
          <a:bodyPr>
            <a:normAutofit lnSpcReduction="10000"/>
          </a:bodyPr>
          <a:lstStyle/>
          <a:p>
            <a:pPr>
              <a:lnSpc>
                <a:spcPct val="120000"/>
              </a:lnSpc>
            </a:pPr>
            <a:r>
              <a:rPr lang="en-US" sz="3200" spc="110" dirty="0">
                <a:solidFill>
                  <a:srgbClr val="D44500"/>
                </a:solidFill>
                <a:latin typeface="Franklin Gothic Demi Cond" panose="020B0706030402020204" pitchFamily="34" charset="0"/>
              </a:rPr>
              <a:t>Part I – Captioning Basics &amp; Vendors</a:t>
            </a:r>
          </a:p>
          <a:p>
            <a:pPr marL="457200">
              <a:lnSpc>
                <a:spcPct val="120000"/>
              </a:lnSpc>
              <a:buClr>
                <a:srgbClr val="D44500"/>
              </a:buClr>
              <a:buFont typeface="Wingdings" panose="05000000000000000000" pitchFamily="2" charset="2"/>
              <a:buChar char="§"/>
            </a:pPr>
            <a:r>
              <a:rPr lang="en-US" spc="110" dirty="0">
                <a:latin typeface="ITC Franklin Gothic Std Bk Cd" panose="020B0506030503020204" pitchFamily="34" charset="0"/>
              </a:rPr>
              <a:t>Terminology, the law, benefits</a:t>
            </a:r>
          </a:p>
          <a:p>
            <a:pPr marL="457200">
              <a:lnSpc>
                <a:spcPct val="120000"/>
              </a:lnSpc>
              <a:buClr>
                <a:srgbClr val="D44500"/>
              </a:buClr>
              <a:buFont typeface="Wingdings" panose="05000000000000000000" pitchFamily="2" charset="2"/>
              <a:buChar char="§"/>
            </a:pPr>
            <a:r>
              <a:rPr lang="en-US" spc="110" dirty="0">
                <a:latin typeface="ITC Franklin Gothic Std Bk Cd" panose="020B0506030503020204" pitchFamily="34" charset="0"/>
              </a:rPr>
              <a:t>Costs: vendors vs DIY</a:t>
            </a:r>
          </a:p>
          <a:p>
            <a:pPr marL="457200">
              <a:lnSpc>
                <a:spcPct val="120000"/>
              </a:lnSpc>
              <a:buClr>
                <a:srgbClr val="D44500"/>
              </a:buClr>
              <a:buFont typeface="Wingdings" panose="05000000000000000000" pitchFamily="2" charset="2"/>
              <a:buChar char="§"/>
            </a:pPr>
            <a:r>
              <a:rPr lang="en-US" spc="110" dirty="0">
                <a:latin typeface="ITC Franklin Gothic Std Bk Cd" panose="020B0506030503020204" pitchFamily="34" charset="0"/>
              </a:rPr>
              <a:t>Caption vendors</a:t>
            </a:r>
          </a:p>
          <a:p>
            <a:pPr>
              <a:lnSpc>
                <a:spcPct val="120000"/>
              </a:lnSpc>
            </a:pPr>
            <a:r>
              <a:rPr lang="en-US" sz="3200" spc="110" dirty="0">
                <a:solidFill>
                  <a:srgbClr val="D44500"/>
                </a:solidFill>
                <a:latin typeface="Franklin Gothic Demi Cond" panose="020B0706030402020204" pitchFamily="34" charset="0"/>
              </a:rPr>
              <a:t>Part II – DIY Captioning</a:t>
            </a:r>
          </a:p>
          <a:p>
            <a:pPr marL="457200">
              <a:lnSpc>
                <a:spcPct val="120000"/>
              </a:lnSpc>
              <a:buClr>
                <a:srgbClr val="D44500"/>
              </a:buClr>
              <a:buFont typeface="Wingdings" panose="05000000000000000000" pitchFamily="2" charset="2"/>
              <a:buChar char="§"/>
            </a:pPr>
            <a:r>
              <a:rPr lang="en-US" spc="110" dirty="0">
                <a:latin typeface="ITC Franklin Gothic Std Bk Cd" panose="020B0506030503020204" pitchFamily="34" charset="0"/>
              </a:rPr>
              <a:t>Workflow and resources</a:t>
            </a:r>
          </a:p>
          <a:p>
            <a:pPr marL="457200">
              <a:lnSpc>
                <a:spcPct val="120000"/>
              </a:lnSpc>
              <a:buClr>
                <a:srgbClr val="D44500"/>
              </a:buClr>
              <a:buFont typeface="Wingdings" panose="05000000000000000000" pitchFamily="2" charset="2"/>
              <a:buChar char="§"/>
            </a:pPr>
            <a:r>
              <a:rPr lang="en-US" spc="110" dirty="0">
                <a:latin typeface="ITC Franklin Gothic Std Bk Cd" panose="020B0506030503020204" pitchFamily="34" charset="0"/>
              </a:rPr>
              <a:t>Tools</a:t>
            </a:r>
          </a:p>
          <a:p>
            <a:pPr marL="457200">
              <a:lnSpc>
                <a:spcPct val="120000"/>
              </a:lnSpc>
              <a:buClr>
                <a:srgbClr val="D44500"/>
              </a:buClr>
              <a:buFont typeface="Wingdings" panose="05000000000000000000" pitchFamily="2" charset="2"/>
              <a:buChar char="§"/>
            </a:pPr>
            <a:r>
              <a:rPr lang="en-US" spc="110" dirty="0">
                <a:latin typeface="ITC Franklin Gothic Std Bk Cd" panose="020B0506030503020204" pitchFamily="34" charset="0"/>
              </a:rPr>
              <a:t>Hands-on </a:t>
            </a:r>
          </a:p>
          <a:p>
            <a:pPr marL="0" indent="0">
              <a:buNone/>
            </a:pPr>
            <a:endParaRPr lang="en-US" dirty="0"/>
          </a:p>
        </p:txBody>
      </p:sp>
      <p:sp>
        <p:nvSpPr>
          <p:cNvPr id="4" name="Rectangle 3" descr="decorative. This thin decorative orange bar appears on the left side of every slide for the remainder of the presentation. Alt text has been left blank on the remaining slides for this item."/>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58258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Caption Quality</a:t>
            </a:r>
            <a:endParaRPr lang="en-US" dirty="0">
              <a:solidFill>
                <a:srgbClr val="D44500"/>
              </a:solidFill>
            </a:endParaRPr>
          </a:p>
        </p:txBody>
      </p:sp>
      <p:sp>
        <p:nvSpPr>
          <p:cNvPr id="3" name="Content Placeholder 2"/>
          <p:cNvSpPr>
            <a:spLocks noGrp="1"/>
          </p:cNvSpPr>
          <p:nvPr>
            <p:ph idx="1"/>
          </p:nvPr>
        </p:nvSpPr>
        <p:spPr>
          <a:xfrm>
            <a:off x="628649" y="1431758"/>
            <a:ext cx="8214561" cy="5058493"/>
          </a:xfrm>
        </p:spPr>
        <p:txBody>
          <a:bodyPr>
            <a:normAutofit fontScale="77500" lnSpcReduction="20000"/>
          </a:bodyPr>
          <a:lstStyle/>
          <a:p>
            <a:pPr>
              <a:lnSpc>
                <a:spcPct val="120000"/>
              </a:lnSpc>
            </a:pPr>
            <a:r>
              <a:rPr lang="en-US" dirty="0">
                <a:solidFill>
                  <a:srgbClr val="D44500"/>
                </a:solidFill>
              </a:rPr>
              <a:t>Accurate</a:t>
            </a:r>
            <a:r>
              <a:rPr lang="en-US" dirty="0"/>
              <a:t>: Captions must match the spoken words in the dialogue and convey background noises and other sounds to the fullest extent possible</a:t>
            </a:r>
            <a:r>
              <a:rPr lang="en-US" dirty="0" smtClean="0"/>
              <a:t>. (99% accurate)</a:t>
            </a:r>
          </a:p>
          <a:p>
            <a:pPr lvl="1"/>
            <a:r>
              <a:rPr lang="en-US" dirty="0" smtClean="0"/>
              <a:t>Spelling, punctuation, capitalization</a:t>
            </a:r>
          </a:p>
          <a:p>
            <a:pPr lvl="1"/>
            <a:r>
              <a:rPr lang="en-US" dirty="0" smtClean="0"/>
              <a:t>Include identity of speakers, music, sound effects, audience reaction</a:t>
            </a:r>
          </a:p>
          <a:p>
            <a:pPr lvl="1"/>
            <a:r>
              <a:rPr lang="en-US" dirty="0" smtClean="0"/>
              <a:t>Legible with appropriate spacing &amp; contrast for readability</a:t>
            </a:r>
          </a:p>
          <a:p>
            <a:pPr>
              <a:lnSpc>
                <a:spcPct val="120000"/>
              </a:lnSpc>
            </a:pPr>
            <a:r>
              <a:rPr lang="en-US" dirty="0" smtClean="0">
                <a:solidFill>
                  <a:srgbClr val="D44500"/>
                </a:solidFill>
              </a:rPr>
              <a:t>Synchronous</a:t>
            </a:r>
            <a:r>
              <a:rPr lang="en-US" dirty="0"/>
              <a:t>: Captions must coincide with their corresponding spoken words and sounds to the greatest extent possible and must be displayed on the screen at a speed that can be read by viewers. </a:t>
            </a:r>
          </a:p>
          <a:p>
            <a:pPr>
              <a:lnSpc>
                <a:spcPct val="120000"/>
              </a:lnSpc>
            </a:pPr>
            <a:r>
              <a:rPr lang="en-US" dirty="0" smtClean="0">
                <a:solidFill>
                  <a:srgbClr val="D44500"/>
                </a:solidFill>
              </a:rPr>
              <a:t>Complete</a:t>
            </a:r>
            <a:r>
              <a:rPr lang="en-US"/>
              <a:t>: </a:t>
            </a:r>
            <a:r>
              <a:rPr lang="en-US" smtClean="0"/>
              <a:t>Captions </a:t>
            </a:r>
            <a:r>
              <a:rPr lang="en-US" dirty="0"/>
              <a:t>must run from the beginning to the end of the program to the fullest extent possible.</a:t>
            </a:r>
          </a:p>
          <a:p>
            <a:pPr>
              <a:lnSpc>
                <a:spcPct val="120000"/>
              </a:lnSpc>
            </a:pPr>
            <a:r>
              <a:rPr lang="en-US" dirty="0">
                <a:solidFill>
                  <a:srgbClr val="D44500"/>
                </a:solidFill>
              </a:rPr>
              <a:t>Properly placed</a:t>
            </a:r>
            <a:r>
              <a:rPr lang="en-US" dirty="0"/>
              <a:t>: </a:t>
            </a:r>
            <a:r>
              <a:rPr lang="en-US" dirty="0" smtClean="0"/>
              <a:t>Captions </a:t>
            </a:r>
            <a:r>
              <a:rPr lang="en-US" dirty="0"/>
              <a:t>should not block other important visual content on the screen, overlap one another, or run off the edge of the video screen. </a:t>
            </a:r>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03254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Caption Quality &amp; Comprehension </a:t>
            </a:r>
            <a:endParaRPr lang="en-US" dirty="0">
              <a:solidFill>
                <a:srgbClr val="D44500"/>
              </a:solidFill>
            </a:endParaRPr>
          </a:p>
        </p:txBody>
      </p:sp>
      <p:sp>
        <p:nvSpPr>
          <p:cNvPr id="3" name="TextBox 2"/>
          <p:cNvSpPr txBox="1"/>
          <p:nvPr/>
        </p:nvSpPr>
        <p:spPr>
          <a:xfrm>
            <a:off x="377687" y="5883966"/>
            <a:ext cx="8137663" cy="338554"/>
          </a:xfrm>
          <a:prstGeom prst="rect">
            <a:avLst/>
          </a:prstGeom>
          <a:noFill/>
        </p:spPr>
        <p:txBody>
          <a:bodyPr wrap="square" rtlCol="0">
            <a:spAutoFit/>
          </a:bodyPr>
          <a:lstStyle/>
          <a:p>
            <a:r>
              <a:rPr lang="en-US" sz="1600" dirty="0" smtClean="0"/>
              <a:t>Source: </a:t>
            </a:r>
            <a:r>
              <a:rPr lang="en-US" sz="1600" dirty="0" err="1" smtClean="0"/>
              <a:t>CaptionSync</a:t>
            </a:r>
            <a:r>
              <a:rPr lang="en-US" sz="1600" dirty="0" smtClean="0"/>
              <a:t> Research Studies, </a:t>
            </a:r>
            <a:r>
              <a:rPr lang="en-US" sz="1600" dirty="0" smtClean="0">
                <a:hlinkClick r:id="rId2"/>
              </a:rPr>
              <a:t>AST’s Research on Accuracy and Comprehension</a:t>
            </a:r>
            <a:endParaRPr lang="en-US" sz="1600" dirty="0"/>
          </a:p>
        </p:txBody>
      </p:sp>
      <p:pic>
        <p:nvPicPr>
          <p:cNvPr id="5" name="Picture 4" descr="line graph showing drop in Intelligibility Score as the error rate increases"/>
          <p:cNvPicPr>
            <a:picLocks noChangeAspect="1"/>
          </p:cNvPicPr>
          <p:nvPr/>
        </p:nvPicPr>
        <p:blipFill>
          <a:blip r:embed="rId3"/>
          <a:stretch>
            <a:fillRect/>
          </a:stretch>
        </p:blipFill>
        <p:spPr>
          <a:xfrm>
            <a:off x="2305003" y="1520184"/>
            <a:ext cx="4533993" cy="2928936"/>
          </a:xfrm>
          <a:prstGeom prst="rect">
            <a:avLst/>
          </a:prstGeom>
        </p:spPr>
      </p:pic>
      <p:sp>
        <p:nvSpPr>
          <p:cNvPr id="6" name="TextBox 5"/>
          <p:cNvSpPr txBox="1"/>
          <p:nvPr/>
        </p:nvSpPr>
        <p:spPr>
          <a:xfrm>
            <a:off x="1941534" y="4619625"/>
            <a:ext cx="5699343" cy="923330"/>
          </a:xfrm>
          <a:prstGeom prst="rect">
            <a:avLst/>
          </a:prstGeom>
          <a:noFill/>
        </p:spPr>
        <p:txBody>
          <a:bodyPr wrap="square" rtlCol="0">
            <a:spAutoFit/>
          </a:bodyPr>
          <a:lstStyle/>
          <a:p>
            <a:pPr algn="ctr"/>
            <a:r>
              <a:rPr lang="en-US" b="1" dirty="0" smtClean="0"/>
              <a:t>Impact on comprehension at different error rates </a:t>
            </a:r>
            <a:br>
              <a:rPr lang="en-US" b="1" dirty="0" smtClean="0"/>
            </a:br>
            <a:r>
              <a:rPr lang="en-US" dirty="0" smtClean="0"/>
              <a:t>Caption error rate &gt; 3% shows steep decline in intelligibility of content.</a:t>
            </a:r>
            <a:endParaRPr lang="en-US" dirty="0"/>
          </a:p>
        </p:txBody>
      </p:sp>
      <p:sp>
        <p:nvSpPr>
          <p:cNvPr id="8" name="Rectangle 7"/>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35683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Other factors affecting </a:t>
            </a:r>
            <a:br>
              <a:rPr lang="en-US" dirty="0" smtClean="0">
                <a:solidFill>
                  <a:srgbClr val="D44500"/>
                </a:solidFill>
              </a:rPr>
            </a:br>
            <a:r>
              <a:rPr lang="en-US" dirty="0" smtClean="0">
                <a:solidFill>
                  <a:srgbClr val="D44500"/>
                </a:solidFill>
              </a:rPr>
              <a:t>video quality &amp; caption quality</a:t>
            </a:r>
            <a:endParaRPr lang="en-US" dirty="0">
              <a:solidFill>
                <a:srgbClr val="D44500"/>
              </a:solidFill>
            </a:endParaRPr>
          </a:p>
        </p:txBody>
      </p:sp>
      <p:sp>
        <p:nvSpPr>
          <p:cNvPr id="3" name="Content Placeholder 2"/>
          <p:cNvSpPr>
            <a:spLocks noGrp="1"/>
          </p:cNvSpPr>
          <p:nvPr>
            <p:ph idx="1"/>
          </p:nvPr>
        </p:nvSpPr>
        <p:spPr/>
        <p:txBody>
          <a:bodyPr>
            <a:normAutofit/>
          </a:bodyPr>
          <a:lstStyle/>
          <a:p>
            <a:r>
              <a:rPr lang="en-US" sz="3200" dirty="0" smtClean="0"/>
              <a:t>Speakers with heavy accent</a:t>
            </a:r>
          </a:p>
          <a:p>
            <a:r>
              <a:rPr lang="en-US" sz="3200" dirty="0" smtClean="0"/>
              <a:t>Background noise</a:t>
            </a:r>
          </a:p>
          <a:p>
            <a:r>
              <a:rPr lang="en-US" sz="3200" dirty="0" smtClean="0"/>
              <a:t>Multiple people talking at once</a:t>
            </a:r>
          </a:p>
          <a:p>
            <a:r>
              <a:rPr lang="en-US" sz="3200" dirty="0" smtClean="0"/>
              <a:t>Complex terminology</a:t>
            </a:r>
          </a:p>
          <a:p>
            <a:pPr lvl="1"/>
            <a:r>
              <a:rPr lang="en-US" sz="2800" dirty="0"/>
              <a:t>Complex &amp; technical subjects are challenging if </a:t>
            </a:r>
            <a:r>
              <a:rPr lang="en-US" sz="2800" dirty="0" smtClean="0"/>
              <a:t>transcriber doesn’t </a:t>
            </a:r>
            <a:r>
              <a:rPr lang="en-US" sz="2800" dirty="0"/>
              <a:t>have the </a:t>
            </a:r>
            <a:r>
              <a:rPr lang="en-US" sz="2800" dirty="0" smtClean="0"/>
              <a:t>background</a:t>
            </a:r>
          </a:p>
          <a:p>
            <a:pPr lvl="1"/>
            <a:r>
              <a:rPr lang="en-US" sz="2800" dirty="0" smtClean="0"/>
              <a:t>Location names, people’s names</a:t>
            </a:r>
            <a:endParaRPr lang="en-US" sz="2800"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21564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Try It</a:t>
            </a:r>
            <a:endParaRPr lang="en-US" dirty="0">
              <a:solidFill>
                <a:srgbClr val="D44500"/>
              </a:solidFill>
            </a:endParaRPr>
          </a:p>
        </p:txBody>
      </p:sp>
      <p:sp>
        <p:nvSpPr>
          <p:cNvPr id="3" name="Content Placeholder 2"/>
          <p:cNvSpPr>
            <a:spLocks noGrp="1"/>
          </p:cNvSpPr>
          <p:nvPr>
            <p:ph idx="1"/>
          </p:nvPr>
        </p:nvSpPr>
        <p:spPr/>
        <p:txBody>
          <a:bodyPr>
            <a:normAutofit fontScale="92500" lnSpcReduction="10000"/>
          </a:bodyPr>
          <a:lstStyle/>
          <a:p>
            <a:r>
              <a:rPr lang="en-US" sz="3600" dirty="0" smtClean="0"/>
              <a:t>When you have a transcript</a:t>
            </a:r>
          </a:p>
          <a:p>
            <a:pPr lvl="1"/>
            <a:r>
              <a:rPr lang="en-US" sz="3200" dirty="0" smtClean="0"/>
              <a:t>YouTube to synchronize &amp; edit</a:t>
            </a:r>
          </a:p>
          <a:p>
            <a:pPr lvl="2"/>
            <a:r>
              <a:rPr lang="en-US" sz="2800" dirty="0" smtClean="0"/>
              <a:t>‘</a:t>
            </a:r>
            <a:r>
              <a:rPr lang="en-US" sz="2800" dirty="0" err="1" smtClean="0"/>
              <a:t>Cuse</a:t>
            </a:r>
            <a:r>
              <a:rPr lang="en-US" sz="2800" dirty="0" smtClean="0"/>
              <a:t> Cast 2/8/16</a:t>
            </a:r>
          </a:p>
          <a:p>
            <a:pPr lvl="2"/>
            <a:r>
              <a:rPr lang="en-US" sz="2800" dirty="0" smtClean="0"/>
              <a:t>Transcription keyboard shortcuts</a:t>
            </a:r>
          </a:p>
          <a:p>
            <a:pPr lvl="3" fontAlgn="base"/>
            <a:r>
              <a:rPr lang="en-US" b="1" dirty="0" smtClean="0"/>
              <a:t>Enter</a:t>
            </a:r>
            <a:r>
              <a:rPr lang="en-US" b="1" dirty="0"/>
              <a:t>:</a:t>
            </a:r>
            <a:r>
              <a:rPr lang="en-US" dirty="0"/>
              <a:t> Add the subtitle.</a:t>
            </a:r>
          </a:p>
          <a:p>
            <a:pPr lvl="3" fontAlgn="base"/>
            <a:r>
              <a:rPr lang="en-US" b="1" dirty="0"/>
              <a:t>Shift + space:</a:t>
            </a:r>
            <a:r>
              <a:rPr lang="en-US" dirty="0"/>
              <a:t> Pause or play the video.</a:t>
            </a:r>
          </a:p>
          <a:p>
            <a:pPr lvl="3" fontAlgn="base"/>
            <a:r>
              <a:rPr lang="en-US" b="1" dirty="0"/>
              <a:t>Shift + left arrow: </a:t>
            </a:r>
            <a:r>
              <a:rPr lang="en-US" dirty="0"/>
              <a:t>Seek back five seconds. </a:t>
            </a:r>
            <a:endParaRPr lang="en-US" sz="2600" dirty="0" smtClean="0"/>
          </a:p>
          <a:p>
            <a:r>
              <a:rPr lang="en-US" sz="3600" dirty="0" smtClean="0"/>
              <a:t>Creating a transcript</a:t>
            </a:r>
          </a:p>
          <a:p>
            <a:pPr lvl="1"/>
            <a:r>
              <a:rPr lang="en-US" sz="3200" dirty="0" smtClean="0"/>
              <a:t>YouTube</a:t>
            </a:r>
          </a:p>
          <a:p>
            <a:pPr lvl="2"/>
            <a:r>
              <a:rPr lang="en-US" sz="2800" dirty="0"/>
              <a:t>‘</a:t>
            </a:r>
            <a:r>
              <a:rPr lang="en-US" sz="2800" dirty="0" err="1"/>
              <a:t>Cuse</a:t>
            </a:r>
            <a:r>
              <a:rPr lang="en-US" sz="2800" dirty="0"/>
              <a:t> Cast 2/1/16</a:t>
            </a:r>
          </a:p>
          <a:p>
            <a:pPr lvl="2"/>
            <a:r>
              <a:rPr lang="en-US" sz="2800" dirty="0" smtClean="0"/>
              <a:t>If multiple speakers</a:t>
            </a:r>
            <a:r>
              <a:rPr lang="en-US" dirty="0" smtClean="0"/>
              <a:t>, </a:t>
            </a:r>
            <a:r>
              <a:rPr lang="en-US" sz="2800" dirty="0" smtClean="0"/>
              <a:t>need to identify them</a:t>
            </a:r>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8470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Tools</a:t>
            </a:r>
            <a:endParaRPr lang="en-US" dirty="0"/>
          </a:p>
        </p:txBody>
      </p:sp>
      <p:sp>
        <p:nvSpPr>
          <p:cNvPr id="3" name="Content Placeholder 2"/>
          <p:cNvSpPr>
            <a:spLocks noGrp="1"/>
          </p:cNvSpPr>
          <p:nvPr>
            <p:ph idx="1"/>
          </p:nvPr>
        </p:nvSpPr>
        <p:spPr/>
        <p:txBody>
          <a:bodyPr/>
          <a:lstStyle/>
          <a:p>
            <a:r>
              <a:rPr lang="en-US" dirty="0" smtClean="0"/>
              <a:t>Express Scribe (free and paid versions)</a:t>
            </a:r>
          </a:p>
          <a:p>
            <a:pPr lvl="1"/>
            <a:r>
              <a:rPr lang="en-US" dirty="0" smtClean="0"/>
              <a:t>Can use with MS Word (spell </a:t>
            </a:r>
            <a:r>
              <a:rPr lang="en-US" dirty="0" err="1" smtClean="0"/>
              <a:t>ck</a:t>
            </a:r>
            <a:r>
              <a:rPr lang="en-US" dirty="0"/>
              <a:t> </a:t>
            </a:r>
            <a:r>
              <a:rPr lang="en-US" dirty="0" smtClean="0"/>
              <a:t>&amp; easy editing)</a:t>
            </a:r>
          </a:p>
          <a:p>
            <a:pPr lvl="1"/>
            <a:r>
              <a:rPr lang="en-US" dirty="0" smtClean="0"/>
              <a:t>Reset Hot keys for controlling video playback</a:t>
            </a:r>
          </a:p>
          <a:p>
            <a:pPr lvl="1"/>
            <a:r>
              <a:rPr lang="en-US" dirty="0" smtClean="0"/>
              <a:t>Adjust playback speed</a:t>
            </a:r>
          </a:p>
          <a:p>
            <a:pPr lvl="1"/>
            <a:endParaRPr lang="en-US" dirty="0"/>
          </a:p>
          <a:p>
            <a:r>
              <a:rPr lang="en-US" dirty="0" err="1" smtClean="0"/>
              <a:t>Camtasia</a:t>
            </a:r>
            <a:endParaRPr lang="en-US" dirty="0" smtClean="0"/>
          </a:p>
          <a:p>
            <a:pPr lvl="1"/>
            <a:r>
              <a:rPr lang="en-US" dirty="0" smtClean="0"/>
              <a:t>Reset Hot keys for controlling video playback</a:t>
            </a:r>
          </a:p>
          <a:p>
            <a:pPr lvl="1"/>
            <a:r>
              <a:rPr lang="en-US" dirty="0" smtClean="0"/>
              <a:t>Sync with a script</a:t>
            </a:r>
          </a:p>
          <a:p>
            <a:pPr lvl="1"/>
            <a:r>
              <a:rPr lang="en-US" dirty="0" smtClean="0"/>
              <a:t>Use Speech to Text for creating captions</a:t>
            </a:r>
          </a:p>
          <a:p>
            <a:pPr lvl="1"/>
            <a:r>
              <a:rPr lang="en-US" dirty="0" smtClean="0">
                <a:hlinkClick r:id="rId2"/>
              </a:rPr>
              <a:t>Add captions manually</a:t>
            </a:r>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7567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Caption File Formats</a:t>
            </a:r>
            <a:endParaRPr lang="en-US" dirty="0"/>
          </a:p>
        </p:txBody>
      </p:sp>
      <p:sp>
        <p:nvSpPr>
          <p:cNvPr id="3" name="Content Placeholder 2"/>
          <p:cNvSpPr>
            <a:spLocks noGrp="1"/>
          </p:cNvSpPr>
          <p:nvPr>
            <p:ph idx="1"/>
          </p:nvPr>
        </p:nvSpPr>
        <p:spPr>
          <a:xfrm>
            <a:off x="438411" y="1825625"/>
            <a:ext cx="8076939" cy="4351338"/>
          </a:xfrm>
        </p:spPr>
        <p:txBody>
          <a:bodyPr>
            <a:normAutofit/>
          </a:bodyPr>
          <a:lstStyle/>
          <a:p>
            <a:pPr marL="0" indent="0">
              <a:buNone/>
            </a:pPr>
            <a:r>
              <a:rPr lang="en-US" b="1" dirty="0" smtClean="0"/>
              <a:t>YouTube </a:t>
            </a:r>
            <a:r>
              <a:rPr lang="en-US" dirty="0" smtClean="0"/>
              <a:t>(.</a:t>
            </a:r>
            <a:r>
              <a:rPr lang="en-US" dirty="0" err="1" smtClean="0"/>
              <a:t>srt</a:t>
            </a:r>
            <a:r>
              <a:rPr lang="en-US" dirty="0" smtClean="0"/>
              <a:t>, .</a:t>
            </a:r>
            <a:r>
              <a:rPr lang="en-US" dirty="0" err="1" smtClean="0"/>
              <a:t>smi</a:t>
            </a:r>
            <a:r>
              <a:rPr lang="en-US" dirty="0" smtClean="0"/>
              <a:t>, .</a:t>
            </a:r>
            <a:r>
              <a:rPr lang="en-US" dirty="0" err="1" smtClean="0"/>
              <a:t>sami</a:t>
            </a:r>
            <a:r>
              <a:rPr lang="en-US" dirty="0" smtClean="0"/>
              <a:t>, .</a:t>
            </a:r>
            <a:r>
              <a:rPr lang="en-US" dirty="0" err="1" smtClean="0"/>
              <a:t>vtt</a:t>
            </a:r>
            <a:r>
              <a:rPr lang="en-US" dirty="0" smtClean="0"/>
              <a:t>) </a:t>
            </a:r>
            <a:endParaRPr lang="en-US" dirty="0"/>
          </a:p>
          <a:p>
            <a:pPr marL="0" indent="0">
              <a:buNone/>
            </a:pPr>
            <a:r>
              <a:rPr lang="en-US" b="1" dirty="0" smtClean="0"/>
              <a:t>Ensemble </a:t>
            </a:r>
            <a:r>
              <a:rPr lang="en-US" dirty="0" smtClean="0"/>
              <a:t>(.</a:t>
            </a:r>
            <a:r>
              <a:rPr lang="en-US" dirty="0" err="1" smtClean="0"/>
              <a:t>vtt</a:t>
            </a:r>
            <a:r>
              <a:rPr lang="en-US" dirty="0" smtClean="0"/>
              <a:t>, .xml)</a:t>
            </a:r>
            <a:endParaRPr lang="en-US" dirty="0"/>
          </a:p>
          <a:p>
            <a:pPr marL="0" indent="0">
              <a:buNone/>
            </a:pPr>
            <a:r>
              <a:rPr lang="en-US" b="1" dirty="0" err="1" smtClean="0"/>
              <a:t>Kaltura</a:t>
            </a:r>
            <a:r>
              <a:rPr lang="en-US" b="1" dirty="0" smtClean="0"/>
              <a:t> </a:t>
            </a:r>
            <a:r>
              <a:rPr lang="en-US" dirty="0" smtClean="0"/>
              <a:t>(</a:t>
            </a:r>
            <a:r>
              <a:rPr lang="en-US" dirty="0" err="1" smtClean="0"/>
              <a:t>srt</a:t>
            </a:r>
            <a:r>
              <a:rPr lang="en-US" dirty="0" smtClean="0"/>
              <a:t>, </a:t>
            </a:r>
            <a:r>
              <a:rPr lang="en-US" dirty="0" err="1" smtClean="0"/>
              <a:t>dxfp</a:t>
            </a:r>
            <a:r>
              <a:rPr lang="en-US" dirty="0" smtClean="0"/>
              <a:t>, xml)</a:t>
            </a:r>
          </a:p>
          <a:p>
            <a:pPr marL="0" indent="0">
              <a:buNone/>
            </a:pPr>
            <a:r>
              <a:rPr lang="en-US" b="1" dirty="0" smtClean="0"/>
              <a:t>Vimeo</a:t>
            </a:r>
            <a:r>
              <a:rPr lang="en-US" dirty="0" smtClean="0"/>
              <a:t> (</a:t>
            </a:r>
            <a:r>
              <a:rPr lang="en-US" dirty="0" err="1" smtClean="0"/>
              <a:t>srt</a:t>
            </a:r>
            <a:r>
              <a:rPr lang="en-US" dirty="0" smtClean="0"/>
              <a:t>, </a:t>
            </a:r>
            <a:r>
              <a:rPr lang="en-US" dirty="0" err="1" smtClean="0"/>
              <a:t>vtt</a:t>
            </a:r>
            <a:r>
              <a:rPr lang="en-US" dirty="0" smtClean="0"/>
              <a:t>, </a:t>
            </a:r>
            <a:r>
              <a:rPr lang="en-US" dirty="0" err="1" smtClean="0"/>
              <a:t>dfxp</a:t>
            </a:r>
            <a:r>
              <a:rPr lang="en-US" dirty="0" smtClean="0"/>
              <a:t>, </a:t>
            </a:r>
            <a:r>
              <a:rPr lang="en-US" dirty="0" err="1" smtClean="0"/>
              <a:t>scc</a:t>
            </a:r>
            <a:r>
              <a:rPr lang="en-US" dirty="0" smtClean="0"/>
              <a:t>, </a:t>
            </a:r>
            <a:r>
              <a:rPr lang="en-US" dirty="0" err="1" smtClean="0"/>
              <a:t>sami</a:t>
            </a:r>
            <a:r>
              <a:rPr lang="en-US" dirty="0" smtClean="0"/>
              <a:t>)</a:t>
            </a:r>
            <a:endParaRPr lang="en-US" b="1" dirty="0" smtClean="0"/>
          </a:p>
        </p:txBody>
      </p:sp>
      <p:pic>
        <p:nvPicPr>
          <p:cNvPr id="4" name="Picture 3" descr="sample showing format of .srt caption file"/>
          <p:cNvPicPr>
            <a:picLocks noChangeAspect="1"/>
          </p:cNvPicPr>
          <p:nvPr/>
        </p:nvPicPr>
        <p:blipFill>
          <a:blip r:embed="rId2"/>
          <a:stretch>
            <a:fillRect/>
          </a:stretch>
        </p:blipFill>
        <p:spPr>
          <a:xfrm>
            <a:off x="5177485" y="1388845"/>
            <a:ext cx="3788019" cy="2708101"/>
          </a:xfrm>
          <a:prstGeom prst="rect">
            <a:avLst/>
          </a:prstGeom>
        </p:spPr>
      </p:pic>
      <p:pic>
        <p:nvPicPr>
          <p:cNvPr id="5" name="Picture 4" descr="sample showing format of .dfxp caption file"/>
          <p:cNvPicPr>
            <a:picLocks noChangeAspect="1"/>
          </p:cNvPicPr>
          <p:nvPr/>
        </p:nvPicPr>
        <p:blipFill>
          <a:blip r:embed="rId3"/>
          <a:stretch>
            <a:fillRect/>
          </a:stretch>
        </p:blipFill>
        <p:spPr>
          <a:xfrm>
            <a:off x="1834163" y="4462006"/>
            <a:ext cx="4513400" cy="2151737"/>
          </a:xfrm>
          <a:prstGeom prst="rect">
            <a:avLst/>
          </a:prstGeom>
        </p:spPr>
      </p:pic>
      <p:sp>
        <p:nvSpPr>
          <p:cNvPr id="6" name="Rectangle 5"/>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8104340" y="1290181"/>
            <a:ext cx="638827" cy="369332"/>
          </a:xfrm>
          <a:prstGeom prst="rect">
            <a:avLst/>
          </a:prstGeom>
          <a:solidFill>
            <a:schemeClr val="tx1"/>
          </a:solidFill>
        </p:spPr>
        <p:txBody>
          <a:bodyPr wrap="square" rtlCol="0">
            <a:spAutoFit/>
          </a:bodyPr>
          <a:lstStyle/>
          <a:p>
            <a:pPr algn="ctr"/>
            <a:r>
              <a:rPr lang="en-US" dirty="0" smtClean="0">
                <a:solidFill>
                  <a:schemeClr val="bg1"/>
                </a:solidFill>
              </a:rPr>
              <a:t>.</a:t>
            </a:r>
            <a:r>
              <a:rPr lang="en-US" dirty="0" err="1" smtClean="0">
                <a:solidFill>
                  <a:schemeClr val="bg1"/>
                </a:solidFill>
              </a:rPr>
              <a:t>srt</a:t>
            </a:r>
            <a:endParaRPr lang="en-US" dirty="0">
              <a:solidFill>
                <a:schemeClr val="bg1"/>
              </a:solidFill>
            </a:endParaRPr>
          </a:p>
        </p:txBody>
      </p:sp>
      <p:sp>
        <p:nvSpPr>
          <p:cNvPr id="9" name="TextBox 8"/>
          <p:cNvSpPr txBox="1"/>
          <p:nvPr/>
        </p:nvSpPr>
        <p:spPr>
          <a:xfrm>
            <a:off x="5367130" y="4383157"/>
            <a:ext cx="675861" cy="369332"/>
          </a:xfrm>
          <a:prstGeom prst="rect">
            <a:avLst/>
          </a:prstGeom>
          <a:solidFill>
            <a:schemeClr val="tx1"/>
          </a:solidFill>
        </p:spPr>
        <p:txBody>
          <a:bodyPr wrap="square" rtlCol="0">
            <a:spAutoFit/>
          </a:bodyPr>
          <a:lstStyle/>
          <a:p>
            <a:r>
              <a:rPr lang="en-US" dirty="0">
                <a:solidFill>
                  <a:schemeClr val="bg1"/>
                </a:solidFill>
              </a:rPr>
              <a:t>.</a:t>
            </a:r>
            <a:r>
              <a:rPr lang="en-US" dirty="0" err="1">
                <a:solidFill>
                  <a:schemeClr val="bg1"/>
                </a:solidFill>
              </a:rPr>
              <a:t>dfxp</a:t>
            </a:r>
            <a:endParaRPr lang="en-US" dirty="0">
              <a:solidFill>
                <a:schemeClr val="bg1"/>
              </a:solidFill>
            </a:endParaRPr>
          </a:p>
        </p:txBody>
      </p:sp>
    </p:spTree>
    <p:extLst>
      <p:ext uri="{BB962C8B-B14F-4D97-AF65-F5344CB8AC3E}">
        <p14:creationId xmlns:p14="http://schemas.microsoft.com/office/powerpoint/2010/main" val="13439876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Converting caption file formats</a:t>
            </a:r>
            <a:endParaRPr lang="en-US" dirty="0">
              <a:solidFill>
                <a:srgbClr val="D44500"/>
              </a:solidFill>
            </a:endParaRPr>
          </a:p>
        </p:txBody>
      </p:sp>
      <p:sp>
        <p:nvSpPr>
          <p:cNvPr id="3" name="Content Placeholder 2"/>
          <p:cNvSpPr>
            <a:spLocks noGrp="1"/>
          </p:cNvSpPr>
          <p:nvPr>
            <p:ph idx="1"/>
          </p:nvPr>
        </p:nvSpPr>
        <p:spPr/>
        <p:txBody>
          <a:bodyPr/>
          <a:lstStyle/>
          <a:p>
            <a:r>
              <a:rPr lang="en-US" dirty="0" smtClean="0">
                <a:solidFill>
                  <a:srgbClr val="D44500"/>
                </a:solidFill>
                <a:hlinkClick r:id="rId2"/>
              </a:rPr>
              <a:t>3PlayMedia Subtitle Converter Tool</a:t>
            </a:r>
            <a:r>
              <a:rPr lang="en-US" dirty="0" smtClean="0">
                <a:solidFill>
                  <a:srgbClr val="D44500"/>
                </a:solidFill>
              </a:rPr>
              <a:t> </a:t>
            </a:r>
            <a:r>
              <a:rPr lang="en-US" dirty="0" smtClean="0"/>
              <a:t>(free)</a:t>
            </a:r>
          </a:p>
          <a:p>
            <a:r>
              <a:rPr lang="en-US" dirty="0">
                <a:hlinkClick r:id="rId3"/>
              </a:rPr>
              <a:t>Subtitle </a:t>
            </a:r>
            <a:r>
              <a:rPr lang="en-US" dirty="0" smtClean="0">
                <a:hlinkClick r:id="rId3"/>
              </a:rPr>
              <a:t>Edit</a:t>
            </a:r>
            <a:r>
              <a:rPr lang="en-US" dirty="0" smtClean="0"/>
              <a:t> (free)</a:t>
            </a:r>
            <a:endParaRPr lang="en-US" dirty="0"/>
          </a:p>
          <a:p>
            <a:r>
              <a:rPr lang="en-US" dirty="0" smtClean="0"/>
              <a:t>Many other online options</a:t>
            </a:r>
          </a:p>
          <a:p>
            <a:pPr lvl="1"/>
            <a:r>
              <a:rPr lang="en-US" dirty="0">
                <a:hlinkClick r:id="rId4"/>
              </a:rPr>
              <a:t>Rev.com Caption Converter</a:t>
            </a:r>
            <a:r>
              <a:rPr lang="en-US" dirty="0"/>
              <a:t> – don’t use this one</a:t>
            </a:r>
            <a:r>
              <a:rPr lang="en-US" b="1" dirty="0">
                <a:solidFill>
                  <a:srgbClr val="D44500"/>
                </a:solidFill>
              </a:rPr>
              <a:t>**</a:t>
            </a:r>
          </a:p>
          <a:p>
            <a:endParaRPr lang="en-US" dirty="0" smtClean="0"/>
          </a:p>
          <a:p>
            <a:pPr lvl="1"/>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40442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Converting file formats</a:t>
            </a:r>
            <a:endParaRPr lang="en-US" dirty="0"/>
          </a:p>
        </p:txBody>
      </p:sp>
      <p:sp>
        <p:nvSpPr>
          <p:cNvPr id="3" name="Content Placeholder 2"/>
          <p:cNvSpPr>
            <a:spLocks noGrp="1"/>
          </p:cNvSpPr>
          <p:nvPr>
            <p:ph idx="1"/>
          </p:nvPr>
        </p:nvSpPr>
        <p:spPr/>
        <p:txBody>
          <a:bodyPr/>
          <a:lstStyle/>
          <a:p>
            <a:r>
              <a:rPr lang="en-US" dirty="0" smtClean="0"/>
              <a:t>MP4 is preferred file type</a:t>
            </a:r>
          </a:p>
          <a:p>
            <a:pPr lvl="1"/>
            <a:r>
              <a:rPr lang="en-US" dirty="0" smtClean="0"/>
              <a:t>Compressed to save disk space, yet high quality</a:t>
            </a:r>
          </a:p>
          <a:p>
            <a:pPr lvl="1"/>
            <a:r>
              <a:rPr lang="en-US" dirty="0" smtClean="0"/>
              <a:t>Can embed in PPT</a:t>
            </a:r>
          </a:p>
          <a:p>
            <a:pPr lvl="1"/>
            <a:r>
              <a:rPr lang="en-US" dirty="0" smtClean="0"/>
              <a:t>Supported by Apple devices</a:t>
            </a:r>
          </a:p>
          <a:p>
            <a:r>
              <a:rPr lang="en-US" dirty="0" smtClean="0"/>
              <a:t>Handbrake (open source) to convert DVD video to MP4</a:t>
            </a:r>
          </a:p>
          <a:p>
            <a:pPr lvl="1"/>
            <a:r>
              <a:rPr lang="en-US" dirty="0" smtClean="0"/>
              <a:t>Preserves captions &amp; subtitles if present in saved output</a:t>
            </a:r>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99496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rgbClr val="D445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628650" y="2103437"/>
            <a:ext cx="7886700" cy="2504658"/>
          </a:xfrm>
        </p:spPr>
        <p:txBody>
          <a:bodyPr>
            <a:normAutofit fontScale="90000"/>
          </a:bodyPr>
          <a:lstStyle/>
          <a:p>
            <a:pPr algn="ctr"/>
            <a:r>
              <a:rPr lang="en-US" b="1" dirty="0" smtClean="0">
                <a:solidFill>
                  <a:schemeClr val="accent4">
                    <a:lumMod val="20000"/>
                    <a:lumOff val="80000"/>
                  </a:schemeClr>
                </a:solidFill>
                <a:latin typeface="+mn-lt"/>
                <a:hlinkClick r:id="rId2"/>
              </a:rPr>
              <a:t>Video Captioning Resources</a:t>
            </a:r>
            <a:r>
              <a:rPr lang="en-US" b="1" dirty="0" smtClean="0">
                <a:solidFill>
                  <a:schemeClr val="bg1"/>
                </a:solidFill>
                <a:latin typeface="+mn-lt"/>
              </a:rPr>
              <a:t/>
            </a:r>
            <a:br>
              <a:rPr lang="en-US" b="1" dirty="0" smtClean="0">
                <a:solidFill>
                  <a:schemeClr val="bg1"/>
                </a:solidFill>
                <a:latin typeface="+mn-lt"/>
              </a:rPr>
            </a:br>
            <a:r>
              <a:rPr lang="en-US" b="1" dirty="0" smtClean="0">
                <a:solidFill>
                  <a:schemeClr val="bg1"/>
                </a:solidFill>
                <a:latin typeface="+mn-lt"/>
              </a:rPr>
              <a:t>in answers.syr.edu</a:t>
            </a:r>
            <a:br>
              <a:rPr lang="en-US" b="1" dirty="0" smtClean="0">
                <a:solidFill>
                  <a:schemeClr val="bg1"/>
                </a:solidFill>
                <a:latin typeface="+mn-lt"/>
              </a:rPr>
            </a:br>
            <a:r>
              <a:rPr lang="en-US" b="1" dirty="0" smtClean="0">
                <a:solidFill>
                  <a:schemeClr val="bg1"/>
                </a:solidFill>
                <a:latin typeface="+mn-lt"/>
              </a:rPr>
              <a:t/>
            </a:r>
            <a:br>
              <a:rPr lang="en-US" b="1" dirty="0" smtClean="0">
                <a:solidFill>
                  <a:schemeClr val="bg1"/>
                </a:solidFill>
                <a:latin typeface="+mn-lt"/>
              </a:rPr>
            </a:br>
            <a:r>
              <a:rPr lang="en-US" b="1" dirty="0" smtClean="0">
                <a:solidFill>
                  <a:schemeClr val="bg1"/>
                </a:solidFill>
                <a:latin typeface="+mn-lt"/>
              </a:rPr>
              <a:t>Get Help: accessibleIT@syr.edu</a:t>
            </a:r>
            <a:endParaRPr lang="en-US" b="1" dirty="0">
              <a:solidFill>
                <a:schemeClr val="bg1"/>
              </a:solidFill>
              <a:latin typeface="+mn-lt"/>
            </a:endParaRPr>
          </a:p>
        </p:txBody>
      </p:sp>
    </p:spTree>
    <p:extLst>
      <p:ext uri="{BB962C8B-B14F-4D97-AF65-F5344CB8AC3E}">
        <p14:creationId xmlns:p14="http://schemas.microsoft.com/office/powerpoint/2010/main" val="11641697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Terminology</a:t>
            </a:r>
            <a:endParaRPr lang="en-US" dirty="0">
              <a:solidFill>
                <a:srgbClr val="D44500"/>
              </a:solidFill>
            </a:endParaRPr>
          </a:p>
        </p:txBody>
      </p:sp>
      <p:sp>
        <p:nvSpPr>
          <p:cNvPr id="3" name="Content Placeholder 2"/>
          <p:cNvSpPr>
            <a:spLocks noGrp="1"/>
          </p:cNvSpPr>
          <p:nvPr>
            <p:ph idx="1"/>
          </p:nvPr>
        </p:nvSpPr>
        <p:spPr>
          <a:xfrm>
            <a:off x="628650" y="1520574"/>
            <a:ext cx="7886700" cy="4911047"/>
          </a:xfrm>
        </p:spPr>
        <p:txBody>
          <a:bodyPr>
            <a:normAutofit/>
          </a:bodyPr>
          <a:lstStyle/>
          <a:p>
            <a:r>
              <a:rPr lang="en-US" dirty="0" smtClean="0"/>
              <a:t>Transcript - </a:t>
            </a:r>
            <a:r>
              <a:rPr lang="en-US" dirty="0" smtClean="0">
                <a:hlinkClick r:id="rId2"/>
              </a:rPr>
              <a:t>Guidelines</a:t>
            </a:r>
            <a:endParaRPr lang="en-US" dirty="0" smtClean="0"/>
          </a:p>
          <a:p>
            <a:r>
              <a:rPr lang="en-US" dirty="0" smtClean="0"/>
              <a:t>Open captions (</a:t>
            </a:r>
            <a:r>
              <a:rPr lang="en-US" dirty="0" smtClean="0">
                <a:hlinkClick r:id="rId3"/>
              </a:rPr>
              <a:t>example</a:t>
            </a:r>
            <a:r>
              <a:rPr lang="en-US" dirty="0" smtClean="0"/>
              <a:t>)</a:t>
            </a:r>
          </a:p>
          <a:p>
            <a:r>
              <a:rPr lang="en-US" dirty="0" smtClean="0"/>
              <a:t>Closed captions (</a:t>
            </a:r>
            <a:r>
              <a:rPr lang="en-US" dirty="0" smtClean="0">
                <a:hlinkClick r:id="rId4"/>
              </a:rPr>
              <a:t>example</a:t>
            </a:r>
            <a:r>
              <a:rPr lang="en-US" dirty="0" smtClean="0"/>
              <a:t>)</a:t>
            </a:r>
          </a:p>
          <a:p>
            <a:r>
              <a:rPr lang="en-US" dirty="0" smtClean="0"/>
              <a:t>Audio descriptions / Video Descriptions (</a:t>
            </a:r>
            <a:r>
              <a:rPr lang="en-US" dirty="0" smtClean="0">
                <a:hlinkClick r:id="rId5"/>
              </a:rPr>
              <a:t>example</a:t>
            </a:r>
            <a:r>
              <a:rPr lang="en-US" dirty="0" smtClean="0"/>
              <a:t>)</a:t>
            </a:r>
          </a:p>
          <a:p>
            <a:r>
              <a:rPr lang="en-US" dirty="0" smtClean="0"/>
              <a:t>Subtitles (</a:t>
            </a:r>
            <a:r>
              <a:rPr lang="en-US" dirty="0" smtClean="0">
                <a:hlinkClick r:id="rId6"/>
              </a:rPr>
              <a:t>example</a:t>
            </a:r>
            <a:r>
              <a:rPr lang="en-US" dirty="0" smtClean="0"/>
              <a:t>)</a:t>
            </a:r>
          </a:p>
          <a:p>
            <a:r>
              <a:rPr lang="en-US" dirty="0"/>
              <a:t>Automated captions through YouTube (</a:t>
            </a:r>
            <a:r>
              <a:rPr lang="en-US" dirty="0">
                <a:hlinkClick r:id="rId7"/>
              </a:rPr>
              <a:t>example</a:t>
            </a:r>
            <a:r>
              <a:rPr lang="en-US" dirty="0"/>
              <a:t>)</a:t>
            </a:r>
          </a:p>
          <a:p>
            <a:r>
              <a:rPr lang="en-US" dirty="0" smtClean="0"/>
              <a:t>ASL / CART </a:t>
            </a:r>
          </a:p>
          <a:p>
            <a:pPr lvl="1"/>
            <a:r>
              <a:rPr lang="en-US" dirty="0" smtClean="0"/>
              <a:t>ASL: American Sign Language</a:t>
            </a:r>
          </a:p>
          <a:p>
            <a:pPr lvl="1"/>
            <a:r>
              <a:rPr lang="en-US" dirty="0" smtClean="0"/>
              <a:t>CART: computer-aided real-time transcription</a:t>
            </a:r>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78790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9902" y="365126"/>
            <a:ext cx="7485447" cy="1325563"/>
          </a:xfrm>
        </p:spPr>
        <p:txBody>
          <a:bodyPr>
            <a:normAutofit fontScale="90000"/>
          </a:bodyPr>
          <a:lstStyle/>
          <a:p>
            <a:r>
              <a:rPr lang="en-US" dirty="0" smtClean="0">
                <a:solidFill>
                  <a:srgbClr val="C00000"/>
                </a:solidFill>
              </a:rPr>
              <a:t>Captioning: Who benefits?</a:t>
            </a:r>
            <a:br>
              <a:rPr lang="en-US" dirty="0" smtClean="0">
                <a:solidFill>
                  <a:srgbClr val="C00000"/>
                </a:solidFill>
              </a:rPr>
            </a:br>
            <a:r>
              <a:rPr lang="en-US" sz="4000" dirty="0" smtClean="0"/>
              <a:t>Persons who are d</a:t>
            </a:r>
            <a:r>
              <a:rPr lang="en-US" sz="3600" dirty="0" smtClean="0"/>
              <a:t>eaf or </a:t>
            </a:r>
            <a:r>
              <a:rPr lang="en-US" sz="3600" dirty="0"/>
              <a:t>h</a:t>
            </a:r>
            <a:r>
              <a:rPr lang="en-US" sz="3600" dirty="0" smtClean="0"/>
              <a:t>ard of </a:t>
            </a:r>
            <a:r>
              <a:rPr lang="en-US" sz="3600" dirty="0"/>
              <a:t>h</a:t>
            </a:r>
            <a:r>
              <a:rPr lang="en-US" sz="3600" dirty="0" smtClean="0"/>
              <a:t>earing</a:t>
            </a:r>
            <a:endParaRPr lang="en-US" sz="3600" dirty="0"/>
          </a:p>
        </p:txBody>
      </p:sp>
      <p:graphicFrame>
        <p:nvGraphicFramePr>
          <p:cNvPr id="4" name="Content Placeholder 3" descr="Statistics on number of individuals who are deaf or HOH and % of population by age group."/>
          <p:cNvGraphicFramePr>
            <a:graphicFrameLocks noGrp="1"/>
          </p:cNvGraphicFramePr>
          <p:nvPr>
            <p:ph idx="1"/>
            <p:extLst>
              <p:ext uri="{D42A27DB-BD31-4B8C-83A1-F6EECF244321}">
                <p14:modId xmlns:p14="http://schemas.microsoft.com/office/powerpoint/2010/main" val="644690329"/>
              </p:ext>
            </p:extLst>
          </p:nvPr>
        </p:nvGraphicFramePr>
        <p:xfrm>
          <a:off x="1029902" y="1825625"/>
          <a:ext cx="6660683" cy="3235960"/>
        </p:xfrm>
        <a:graphic>
          <a:graphicData uri="http://schemas.openxmlformats.org/drawingml/2006/table">
            <a:tbl>
              <a:tblPr firstRow="1" bandRow="1">
                <a:tableStyleId>{5C22544A-7EE6-4342-B048-85BDC9FD1C3A}</a:tableStyleId>
              </a:tblPr>
              <a:tblGrid>
                <a:gridCol w="2479529">
                  <a:extLst>
                    <a:ext uri="{9D8B030D-6E8A-4147-A177-3AD203B41FA5}">
                      <a16:colId xmlns:a16="http://schemas.microsoft.com/office/drawing/2014/main" val="2777362912"/>
                    </a:ext>
                  </a:extLst>
                </a:gridCol>
                <a:gridCol w="2311011">
                  <a:extLst>
                    <a:ext uri="{9D8B030D-6E8A-4147-A177-3AD203B41FA5}">
                      <a16:colId xmlns:a16="http://schemas.microsoft.com/office/drawing/2014/main" val="1674976502"/>
                    </a:ext>
                  </a:extLst>
                </a:gridCol>
                <a:gridCol w="1870143">
                  <a:extLst>
                    <a:ext uri="{9D8B030D-6E8A-4147-A177-3AD203B41FA5}">
                      <a16:colId xmlns:a16="http://schemas.microsoft.com/office/drawing/2014/main" val="835221500"/>
                    </a:ext>
                  </a:extLst>
                </a:gridCol>
              </a:tblGrid>
              <a:tr h="370840">
                <a:tc>
                  <a:txBody>
                    <a:bodyPr/>
                    <a:lstStyle/>
                    <a:p>
                      <a:r>
                        <a:rPr lang="en-US" dirty="0" smtClean="0"/>
                        <a:t>Age</a:t>
                      </a:r>
                      <a:endParaRPr lang="en-US" dirty="0"/>
                    </a:p>
                  </a:txBody>
                  <a:tcPr/>
                </a:tc>
                <a:tc>
                  <a:txBody>
                    <a:bodyPr/>
                    <a:lstStyle/>
                    <a:p>
                      <a:pPr algn="ctr"/>
                      <a:r>
                        <a:rPr lang="en-US" dirty="0" smtClean="0"/>
                        <a:t>Number of individuals</a:t>
                      </a:r>
                      <a:endParaRPr lang="en-US" dirty="0"/>
                    </a:p>
                  </a:txBody>
                  <a:tcPr/>
                </a:tc>
                <a:tc>
                  <a:txBody>
                    <a:bodyPr/>
                    <a:lstStyle/>
                    <a:p>
                      <a:pPr algn="ctr"/>
                      <a:r>
                        <a:rPr lang="en-US" dirty="0" smtClean="0"/>
                        <a:t>% of population</a:t>
                      </a:r>
                      <a:endParaRPr lang="en-US" dirty="0"/>
                    </a:p>
                  </a:txBody>
                  <a:tcPr/>
                </a:tc>
                <a:extLst>
                  <a:ext uri="{0D108BD9-81ED-4DB2-BD59-A6C34878D82A}">
                    <a16:rowId xmlns:a16="http://schemas.microsoft.com/office/drawing/2014/main" val="2980457695"/>
                  </a:ext>
                </a:extLst>
              </a:tr>
              <a:tr h="370840">
                <a:tc>
                  <a:txBody>
                    <a:bodyPr/>
                    <a:lstStyle/>
                    <a:p>
                      <a:r>
                        <a:rPr lang="en-US" dirty="0" smtClean="0"/>
                        <a:t>&gt;6 years old</a:t>
                      </a:r>
                      <a:endParaRPr lang="en-US" dirty="0"/>
                    </a:p>
                  </a:txBody>
                  <a:tcPr/>
                </a:tc>
                <a:tc>
                  <a:txBody>
                    <a:bodyPr/>
                    <a:lstStyle/>
                    <a:p>
                      <a:pPr algn="ctr"/>
                      <a:r>
                        <a:rPr lang="en-US" dirty="0" smtClean="0"/>
                        <a:t>691,883</a:t>
                      </a:r>
                      <a:endParaRPr lang="en-US" dirty="0"/>
                    </a:p>
                  </a:txBody>
                  <a:tcPr anchor="ctr"/>
                </a:tc>
                <a:tc>
                  <a:txBody>
                    <a:bodyPr/>
                    <a:lstStyle/>
                    <a:p>
                      <a:pPr algn="ctr"/>
                      <a:r>
                        <a:rPr lang="en-US" dirty="0" smtClean="0"/>
                        <a:t>1.8%</a:t>
                      </a:r>
                      <a:endParaRPr lang="en-US" dirty="0"/>
                    </a:p>
                  </a:txBody>
                  <a:tcPr anchor="ctr"/>
                </a:tc>
                <a:extLst>
                  <a:ext uri="{0D108BD9-81ED-4DB2-BD59-A6C34878D82A}">
                    <a16:rowId xmlns:a16="http://schemas.microsoft.com/office/drawing/2014/main" val="43699869"/>
                  </a:ext>
                </a:extLst>
              </a:tr>
              <a:tr h="370840">
                <a:tc>
                  <a:txBody>
                    <a:bodyPr/>
                    <a:lstStyle/>
                    <a:p>
                      <a:r>
                        <a:rPr lang="en-US" dirty="0" smtClean="0"/>
                        <a:t>18 – 34</a:t>
                      </a:r>
                      <a:endParaRPr lang="en-US" dirty="0"/>
                    </a:p>
                  </a:txBody>
                  <a:tcPr/>
                </a:tc>
                <a:tc>
                  <a:txBody>
                    <a:bodyPr/>
                    <a:lstStyle/>
                    <a:p>
                      <a:pPr algn="ctr"/>
                      <a:r>
                        <a:rPr lang="en-US" dirty="0" smtClean="0"/>
                        <a:t>2,309,000</a:t>
                      </a:r>
                      <a:endParaRPr lang="en-US" dirty="0"/>
                    </a:p>
                  </a:txBody>
                  <a:tcPr anchor="ctr"/>
                </a:tc>
                <a:tc>
                  <a:txBody>
                    <a:bodyPr/>
                    <a:lstStyle/>
                    <a:p>
                      <a:pPr algn="ctr"/>
                      <a:r>
                        <a:rPr lang="en-US" dirty="0" smtClean="0"/>
                        <a:t>3.4%</a:t>
                      </a:r>
                      <a:endParaRPr lang="en-US" dirty="0"/>
                    </a:p>
                  </a:txBody>
                  <a:tcPr anchor="ctr"/>
                </a:tc>
                <a:extLst>
                  <a:ext uri="{0D108BD9-81ED-4DB2-BD59-A6C34878D82A}">
                    <a16:rowId xmlns:a16="http://schemas.microsoft.com/office/drawing/2014/main" val="2928335818"/>
                  </a:ext>
                </a:extLst>
              </a:tr>
              <a:tr h="370840">
                <a:tc>
                  <a:txBody>
                    <a:bodyPr/>
                    <a:lstStyle/>
                    <a:p>
                      <a:r>
                        <a:rPr lang="en-US" dirty="0" smtClean="0"/>
                        <a:t>35 – 44</a:t>
                      </a:r>
                      <a:endParaRPr lang="en-US" dirty="0"/>
                    </a:p>
                  </a:txBody>
                  <a:tcPr/>
                </a:tc>
                <a:tc>
                  <a:txBody>
                    <a:bodyPr/>
                    <a:lstStyle/>
                    <a:p>
                      <a:pPr algn="ctr"/>
                      <a:r>
                        <a:rPr lang="en-US" dirty="0" smtClean="0"/>
                        <a:t>2,380,000</a:t>
                      </a:r>
                      <a:endParaRPr lang="en-US" dirty="0"/>
                    </a:p>
                  </a:txBody>
                  <a:tcPr anchor="ctr"/>
                </a:tc>
                <a:tc>
                  <a:txBody>
                    <a:bodyPr/>
                    <a:lstStyle/>
                    <a:p>
                      <a:pPr algn="ctr"/>
                      <a:r>
                        <a:rPr lang="en-US" dirty="0" smtClean="0"/>
                        <a:t>6.3%</a:t>
                      </a:r>
                      <a:endParaRPr lang="en-US" dirty="0"/>
                    </a:p>
                  </a:txBody>
                  <a:tcPr anchor="ctr"/>
                </a:tc>
                <a:extLst>
                  <a:ext uri="{0D108BD9-81ED-4DB2-BD59-A6C34878D82A}">
                    <a16:rowId xmlns:a16="http://schemas.microsoft.com/office/drawing/2014/main" val="3058972433"/>
                  </a:ext>
                </a:extLst>
              </a:tr>
              <a:tr h="370840">
                <a:tc>
                  <a:txBody>
                    <a:bodyPr/>
                    <a:lstStyle/>
                    <a:p>
                      <a:r>
                        <a:rPr lang="en-US" dirty="0" smtClean="0"/>
                        <a:t>45 – 54</a:t>
                      </a:r>
                      <a:endParaRPr lang="en-US" dirty="0"/>
                    </a:p>
                  </a:txBody>
                  <a:tcPr/>
                </a:tc>
                <a:tc>
                  <a:txBody>
                    <a:bodyPr/>
                    <a:lstStyle/>
                    <a:p>
                      <a:pPr algn="ctr"/>
                      <a:r>
                        <a:rPr lang="en-US" dirty="0" smtClean="0"/>
                        <a:t>2,634,000</a:t>
                      </a:r>
                      <a:endParaRPr lang="en-US" dirty="0"/>
                    </a:p>
                  </a:txBody>
                  <a:tcPr anchor="ctr"/>
                </a:tc>
                <a:tc>
                  <a:txBody>
                    <a:bodyPr/>
                    <a:lstStyle/>
                    <a:p>
                      <a:pPr algn="ctr"/>
                      <a:r>
                        <a:rPr lang="en-US" dirty="0" smtClean="0"/>
                        <a:t>10.3%</a:t>
                      </a:r>
                      <a:endParaRPr lang="en-US" dirty="0"/>
                    </a:p>
                  </a:txBody>
                  <a:tcPr anchor="ctr"/>
                </a:tc>
                <a:extLst>
                  <a:ext uri="{0D108BD9-81ED-4DB2-BD59-A6C34878D82A}">
                    <a16:rowId xmlns:a16="http://schemas.microsoft.com/office/drawing/2014/main" val="1625923032"/>
                  </a:ext>
                </a:extLst>
              </a:tr>
              <a:tr h="370840">
                <a:tc>
                  <a:txBody>
                    <a:bodyPr/>
                    <a:lstStyle/>
                    <a:p>
                      <a:r>
                        <a:rPr lang="en-US" dirty="0" smtClean="0"/>
                        <a:t>55 – 64</a:t>
                      </a:r>
                      <a:endParaRPr lang="en-US" dirty="0"/>
                    </a:p>
                  </a:txBody>
                  <a:tcPr/>
                </a:tc>
                <a:tc>
                  <a:txBody>
                    <a:bodyPr/>
                    <a:lstStyle/>
                    <a:p>
                      <a:pPr algn="ctr"/>
                      <a:r>
                        <a:rPr lang="en-US" dirty="0" smtClean="0"/>
                        <a:t>3,275,000</a:t>
                      </a:r>
                      <a:endParaRPr lang="en-US" dirty="0"/>
                    </a:p>
                  </a:txBody>
                  <a:tcPr anchor="ctr"/>
                </a:tc>
                <a:tc>
                  <a:txBody>
                    <a:bodyPr/>
                    <a:lstStyle/>
                    <a:p>
                      <a:pPr algn="ctr"/>
                      <a:r>
                        <a:rPr lang="en-US" dirty="0" smtClean="0"/>
                        <a:t>15.4%</a:t>
                      </a:r>
                      <a:endParaRPr lang="en-US" dirty="0"/>
                    </a:p>
                  </a:txBody>
                  <a:tcPr anchor="ctr"/>
                </a:tc>
                <a:extLst>
                  <a:ext uri="{0D108BD9-81ED-4DB2-BD59-A6C34878D82A}">
                    <a16:rowId xmlns:a16="http://schemas.microsoft.com/office/drawing/2014/main" val="2947564407"/>
                  </a:ext>
                </a:extLst>
              </a:tr>
              <a:tr h="370840">
                <a:tc>
                  <a:txBody>
                    <a:bodyPr/>
                    <a:lstStyle/>
                    <a:p>
                      <a:r>
                        <a:rPr lang="en-US" dirty="0" smtClean="0"/>
                        <a:t>65</a:t>
                      </a:r>
                      <a:r>
                        <a:rPr lang="en-US" baseline="0" dirty="0" smtClean="0"/>
                        <a:t> and over</a:t>
                      </a:r>
                      <a:endParaRPr lang="en-US" dirty="0"/>
                    </a:p>
                  </a:txBody>
                  <a:tcPr/>
                </a:tc>
                <a:tc>
                  <a:txBody>
                    <a:bodyPr/>
                    <a:lstStyle/>
                    <a:p>
                      <a:pPr algn="ctr"/>
                      <a:r>
                        <a:rPr lang="en-US" dirty="0" smtClean="0"/>
                        <a:t>8,729,000</a:t>
                      </a:r>
                      <a:endParaRPr lang="en-US" dirty="0"/>
                    </a:p>
                  </a:txBody>
                  <a:tcPr anchor="ctr"/>
                </a:tc>
                <a:tc>
                  <a:txBody>
                    <a:bodyPr/>
                    <a:lstStyle/>
                    <a:p>
                      <a:pPr algn="ctr"/>
                      <a:r>
                        <a:rPr lang="en-US" dirty="0" smtClean="0"/>
                        <a:t>29.1%</a:t>
                      </a:r>
                      <a:endParaRPr lang="en-US" dirty="0"/>
                    </a:p>
                  </a:txBody>
                  <a:tcPr anchor="ctr"/>
                </a:tc>
                <a:extLst>
                  <a:ext uri="{0D108BD9-81ED-4DB2-BD59-A6C34878D82A}">
                    <a16:rowId xmlns:a16="http://schemas.microsoft.com/office/drawing/2014/main" val="2113069810"/>
                  </a:ext>
                </a:extLst>
              </a:tr>
              <a:tr h="370840">
                <a:tc>
                  <a:txBody>
                    <a:bodyPr/>
                    <a:lstStyle/>
                    <a:p>
                      <a:r>
                        <a:rPr lang="en-US" dirty="0" smtClean="0"/>
                        <a:t>Total US Population</a:t>
                      </a:r>
                      <a:br>
                        <a:rPr lang="en-US" dirty="0" smtClean="0"/>
                      </a:br>
                      <a:r>
                        <a:rPr lang="en-US" dirty="0" smtClean="0"/>
                        <a:t>294,043,000</a:t>
                      </a:r>
                      <a:endParaRPr lang="en-US" dirty="0"/>
                    </a:p>
                  </a:txBody>
                  <a:tcPr/>
                </a:tc>
                <a:tc>
                  <a:txBody>
                    <a:bodyPr/>
                    <a:lstStyle/>
                    <a:p>
                      <a:pPr algn="ctr"/>
                      <a:r>
                        <a:rPr lang="en-US" dirty="0" smtClean="0"/>
                        <a:t>38,225,590</a:t>
                      </a:r>
                      <a:endParaRPr lang="en-US" dirty="0"/>
                    </a:p>
                  </a:txBody>
                  <a:tcPr anchor="ctr"/>
                </a:tc>
                <a:tc>
                  <a:txBody>
                    <a:bodyPr/>
                    <a:lstStyle/>
                    <a:p>
                      <a:pPr algn="ctr"/>
                      <a:r>
                        <a:rPr lang="en-US" dirty="0" smtClean="0"/>
                        <a:t>13%</a:t>
                      </a:r>
                      <a:endParaRPr lang="en-US" dirty="0"/>
                    </a:p>
                  </a:txBody>
                  <a:tcPr anchor="ctr"/>
                </a:tc>
                <a:extLst>
                  <a:ext uri="{0D108BD9-81ED-4DB2-BD59-A6C34878D82A}">
                    <a16:rowId xmlns:a16="http://schemas.microsoft.com/office/drawing/2014/main" val="1082674231"/>
                  </a:ext>
                </a:extLst>
              </a:tr>
            </a:tbl>
          </a:graphicData>
        </a:graphic>
      </p:graphicFrame>
      <p:sp>
        <p:nvSpPr>
          <p:cNvPr id="5" name="Rectangle 4"/>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029902" y="5505651"/>
            <a:ext cx="6756936" cy="646331"/>
          </a:xfrm>
          <a:prstGeom prst="rect">
            <a:avLst/>
          </a:prstGeom>
          <a:noFill/>
        </p:spPr>
        <p:txBody>
          <a:bodyPr wrap="square" rtlCol="0">
            <a:spAutoFit/>
          </a:bodyPr>
          <a:lstStyle/>
          <a:p>
            <a:r>
              <a:rPr lang="en-US" dirty="0" smtClean="0"/>
              <a:t>Source: Gallaudet University Library, </a:t>
            </a:r>
            <a:r>
              <a:rPr lang="en-US" dirty="0" smtClean="0">
                <a:hlinkClick r:id="rId2"/>
              </a:rPr>
              <a:t>Local and regional deaf populations</a:t>
            </a:r>
            <a:r>
              <a:rPr lang="en-US" dirty="0" smtClean="0"/>
              <a:t>, Updated February 2014</a:t>
            </a:r>
            <a:endParaRPr lang="en-US" dirty="0"/>
          </a:p>
        </p:txBody>
      </p:sp>
    </p:spTree>
    <p:extLst>
      <p:ext uri="{BB962C8B-B14F-4D97-AF65-F5344CB8AC3E}">
        <p14:creationId xmlns:p14="http://schemas.microsoft.com/office/powerpoint/2010/main" val="24467355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Captions: Everyone benefits</a:t>
            </a:r>
            <a:endParaRPr lang="en-US" dirty="0"/>
          </a:p>
        </p:txBody>
      </p:sp>
      <p:sp>
        <p:nvSpPr>
          <p:cNvPr id="3" name="Content Placeholder 2"/>
          <p:cNvSpPr>
            <a:spLocks noGrp="1"/>
          </p:cNvSpPr>
          <p:nvPr>
            <p:ph idx="1"/>
          </p:nvPr>
        </p:nvSpPr>
        <p:spPr>
          <a:xfrm>
            <a:off x="628650" y="3212431"/>
            <a:ext cx="7886700" cy="2964531"/>
          </a:xfrm>
        </p:spPr>
        <p:txBody>
          <a:bodyPr/>
          <a:lstStyle/>
          <a:p>
            <a:pPr marL="0" indent="0" algn="ctr">
              <a:buNone/>
            </a:pPr>
            <a:r>
              <a:rPr lang="en-US" dirty="0" smtClean="0">
                <a:hlinkClick r:id="rId2"/>
              </a:rPr>
              <a:t>Captions: Improving Access to Postsecondary Education</a:t>
            </a:r>
            <a:endParaRPr lang="en-US" dirty="0" smtClean="0"/>
          </a:p>
          <a:p>
            <a:pPr marL="0" indent="0" algn="ctr">
              <a:buNone/>
            </a:pPr>
            <a:endParaRPr lang="en-US" dirty="0"/>
          </a:p>
          <a:p>
            <a:pPr marL="0" indent="0" algn="ctr">
              <a:buNone/>
            </a:pPr>
            <a:endParaRPr lang="en-US" dirty="0" smtClean="0"/>
          </a:p>
          <a:p>
            <a:pPr marL="0" indent="0" algn="ctr">
              <a:buNone/>
            </a:pPr>
            <a:r>
              <a:rPr lang="en-US" sz="2000" dirty="0" smtClean="0"/>
              <a:t>Video created by DO-IT at University of Washington</a:t>
            </a:r>
            <a:endParaRPr lang="en-US" sz="2000"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22167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00000"/>
                </a:solidFill>
              </a:rPr>
              <a:t>Video Captions: Who benefits?</a:t>
            </a:r>
            <a:endParaRPr lang="en-US" dirty="0"/>
          </a:p>
        </p:txBody>
      </p:sp>
      <p:sp>
        <p:nvSpPr>
          <p:cNvPr id="3" name="Content Placeholder 2"/>
          <p:cNvSpPr>
            <a:spLocks noGrp="1"/>
          </p:cNvSpPr>
          <p:nvPr>
            <p:ph idx="1"/>
          </p:nvPr>
        </p:nvSpPr>
        <p:spPr>
          <a:xfrm>
            <a:off x="628650" y="1572426"/>
            <a:ext cx="7886700" cy="4884033"/>
          </a:xfrm>
        </p:spPr>
        <p:txBody>
          <a:bodyPr>
            <a:normAutofit fontScale="92500"/>
          </a:bodyPr>
          <a:lstStyle/>
          <a:p>
            <a:r>
              <a:rPr lang="en-US" dirty="0" smtClean="0"/>
              <a:t>Non-native English speakers</a:t>
            </a:r>
          </a:p>
          <a:p>
            <a:pPr lvl="1"/>
            <a:r>
              <a:rPr lang="en-US" dirty="0" smtClean="0"/>
              <a:t>Easily translated to native language</a:t>
            </a:r>
          </a:p>
          <a:p>
            <a:pPr lvl="1"/>
            <a:r>
              <a:rPr lang="en-US" dirty="0" smtClean="0"/>
              <a:t>Benefit from text + audio</a:t>
            </a:r>
          </a:p>
          <a:p>
            <a:r>
              <a:rPr lang="en-US" dirty="0" smtClean="0"/>
              <a:t>Benefit from information in multiple modalities</a:t>
            </a:r>
          </a:p>
          <a:p>
            <a:pPr lvl="1"/>
            <a:r>
              <a:rPr lang="en-US" dirty="0" smtClean="0"/>
              <a:t>Enhances concentration for people with learning disabilities, autism and attention deficits</a:t>
            </a:r>
          </a:p>
          <a:p>
            <a:r>
              <a:rPr lang="en-US" dirty="0" smtClean="0"/>
              <a:t>Working / studying in a quiet or noisy environment</a:t>
            </a:r>
          </a:p>
          <a:p>
            <a:pPr lvl="1"/>
            <a:r>
              <a:rPr lang="en-US" dirty="0" smtClean="0"/>
              <a:t>Reliance on mobile devices means viewing videos anywhere</a:t>
            </a:r>
          </a:p>
          <a:p>
            <a:r>
              <a:rPr lang="en-US" dirty="0" smtClean="0"/>
              <a:t>All students</a:t>
            </a:r>
          </a:p>
          <a:p>
            <a:pPr lvl="1"/>
            <a:r>
              <a:rPr lang="en-US" dirty="0"/>
              <a:t>T</a:t>
            </a:r>
            <a:r>
              <a:rPr lang="en-US" dirty="0" smtClean="0"/>
              <a:t>ranscript used as study guide; highlight important info</a:t>
            </a:r>
          </a:p>
          <a:p>
            <a:pPr lvl="1"/>
            <a:r>
              <a:rPr lang="en-US" dirty="0" smtClean="0"/>
              <a:t>Improved comprehension</a:t>
            </a:r>
          </a:p>
          <a:p>
            <a:pPr lvl="1"/>
            <a:r>
              <a:rPr lang="en-US" dirty="0" smtClean="0"/>
              <a:t>Teaches new vocabulary; reinforces correct spelling</a:t>
            </a:r>
          </a:p>
          <a:p>
            <a:endParaRPr lang="en-US" dirty="0" smtClean="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46460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44500"/>
                </a:solidFill>
              </a:rPr>
              <a:t>Transcripts as study aids</a:t>
            </a:r>
            <a:endParaRPr lang="en-US" dirty="0">
              <a:solidFill>
                <a:srgbClr val="D44500"/>
              </a:solidFill>
            </a:endParaRPr>
          </a:p>
        </p:txBody>
      </p:sp>
      <p:sp>
        <p:nvSpPr>
          <p:cNvPr id="3" name="Content Placeholder 2"/>
          <p:cNvSpPr>
            <a:spLocks noGrp="1"/>
          </p:cNvSpPr>
          <p:nvPr>
            <p:ph idx="1"/>
          </p:nvPr>
        </p:nvSpPr>
        <p:spPr/>
        <p:txBody>
          <a:bodyPr>
            <a:normAutofit fontScale="92500"/>
          </a:bodyPr>
          <a:lstStyle/>
          <a:p>
            <a:r>
              <a:rPr lang="en-US" dirty="0"/>
              <a:t>Easy to copy &amp; paste to create a study aid</a:t>
            </a:r>
          </a:p>
          <a:p>
            <a:r>
              <a:rPr lang="en-US" dirty="0" smtClean="0"/>
              <a:t>97</a:t>
            </a:r>
            <a:r>
              <a:rPr lang="en-US" dirty="0"/>
              <a:t>% of MIT </a:t>
            </a:r>
            <a:r>
              <a:rPr lang="en-US" dirty="0" err="1"/>
              <a:t>OpenCourseWare</a:t>
            </a:r>
            <a:r>
              <a:rPr lang="en-US" dirty="0"/>
              <a:t> students said interactive transcripts enhanced their learning experience</a:t>
            </a:r>
          </a:p>
          <a:p>
            <a:pPr lvl="1"/>
            <a:r>
              <a:rPr lang="en-US" dirty="0"/>
              <a:t>Search for a given word within video or scan whole video library for keyword</a:t>
            </a:r>
          </a:p>
          <a:p>
            <a:r>
              <a:rPr lang="en-US" dirty="0" smtClean="0"/>
              <a:t>Interactive </a:t>
            </a:r>
            <a:r>
              <a:rPr lang="en-US" dirty="0"/>
              <a:t>Transcript </a:t>
            </a:r>
            <a:r>
              <a:rPr lang="en-US" dirty="0" smtClean="0"/>
              <a:t>/ Universal </a:t>
            </a:r>
            <a:r>
              <a:rPr lang="en-US" smtClean="0"/>
              <a:t>Design features</a:t>
            </a:r>
            <a:endParaRPr lang="en-US" dirty="0"/>
          </a:p>
          <a:p>
            <a:pPr lvl="1"/>
            <a:r>
              <a:rPr lang="en-US" dirty="0"/>
              <a:t>Users can search and find what they are looking for and instantly navigate to that point in video (saves time)</a:t>
            </a:r>
          </a:p>
          <a:p>
            <a:pPr lvl="1"/>
            <a:r>
              <a:rPr lang="en-US" dirty="0"/>
              <a:t>Example: Lynda.com; </a:t>
            </a:r>
            <a:r>
              <a:rPr lang="en-US" dirty="0" smtClean="0">
                <a:hlinkClick r:id="rId2"/>
              </a:rPr>
              <a:t>3PlayMedia</a:t>
            </a:r>
            <a:r>
              <a:rPr lang="en-US" dirty="0" smtClean="0"/>
              <a:t>; </a:t>
            </a:r>
            <a:r>
              <a:rPr lang="en-US" dirty="0" err="1" smtClean="0">
                <a:hlinkClick r:id="rId3"/>
              </a:rPr>
              <a:t>CaptionSync</a:t>
            </a:r>
            <a:endParaRPr lang="en-US" dirty="0" smtClean="0"/>
          </a:p>
          <a:p>
            <a:r>
              <a:rPr lang="en-US" dirty="0" err="1" smtClean="0">
                <a:hlinkClick r:id="rId4"/>
              </a:rPr>
              <a:t>Clipmaker</a:t>
            </a:r>
            <a:r>
              <a:rPr lang="en-US" dirty="0" smtClean="0"/>
              <a:t> </a:t>
            </a:r>
            <a:r>
              <a:rPr lang="en-US" dirty="0"/>
              <a:t>lets you make video clip reels using the transcript itself</a:t>
            </a:r>
          </a:p>
          <a:p>
            <a:endParaRPr lang="en-US" dirty="0" smtClean="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01638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Research shows the benefits for ALL students</a:t>
            </a:r>
            <a:endParaRPr lang="en-US" dirty="0">
              <a:solidFill>
                <a:srgbClr val="C00000"/>
              </a:solidFill>
            </a:endParaRPr>
          </a:p>
        </p:txBody>
      </p:sp>
      <p:sp>
        <p:nvSpPr>
          <p:cNvPr id="3" name="Content Placeholder 2"/>
          <p:cNvSpPr>
            <a:spLocks noGrp="1"/>
          </p:cNvSpPr>
          <p:nvPr>
            <p:ph idx="1"/>
          </p:nvPr>
        </p:nvSpPr>
        <p:spPr/>
        <p:txBody>
          <a:bodyPr>
            <a:normAutofit lnSpcReduction="10000"/>
          </a:bodyPr>
          <a:lstStyle/>
          <a:p>
            <a:r>
              <a:rPr lang="en-US" dirty="0" smtClean="0">
                <a:hlinkClick r:id="rId2"/>
              </a:rPr>
              <a:t>Oregon State University survey</a:t>
            </a:r>
            <a:endParaRPr lang="en-US" dirty="0" smtClean="0"/>
          </a:p>
          <a:p>
            <a:r>
              <a:rPr lang="en-US" dirty="0" smtClean="0"/>
              <a:t>Students who used captioned video achieved a full GPA point increase over students who didn’t (</a:t>
            </a:r>
            <a:r>
              <a:rPr lang="en-US" dirty="0" smtClean="0">
                <a:hlinkClick r:id="rId3"/>
              </a:rPr>
              <a:t>Robert Collins, SFSU, 2007</a:t>
            </a:r>
            <a:r>
              <a:rPr lang="en-US" dirty="0" smtClean="0"/>
              <a:t>)</a:t>
            </a:r>
          </a:p>
          <a:p>
            <a:pPr lvl="1"/>
            <a:r>
              <a:rPr lang="en-US" dirty="0" smtClean="0"/>
              <a:t>More engaged</a:t>
            </a:r>
          </a:p>
          <a:p>
            <a:pPr lvl="1"/>
            <a:r>
              <a:rPr lang="en-US" dirty="0" smtClean="0"/>
              <a:t>More responsive to questions about video</a:t>
            </a:r>
          </a:p>
          <a:p>
            <a:pPr lvl="1"/>
            <a:r>
              <a:rPr lang="en-US" dirty="0" smtClean="0"/>
              <a:t>Better able to make connections to their lives</a:t>
            </a:r>
          </a:p>
          <a:p>
            <a:r>
              <a:rPr lang="en-US" dirty="0" smtClean="0"/>
              <a:t>Using captions more than doubled the retention &amp; comprehension levels (Gary Robson, 2004)</a:t>
            </a:r>
          </a:p>
          <a:p>
            <a:r>
              <a:rPr lang="en-US" dirty="0" smtClean="0"/>
              <a:t>50% of students used transcripts as study aids when they were available (Univ. of Wisconsin)</a:t>
            </a:r>
          </a:p>
          <a:p>
            <a:endParaRPr lang="en-US" dirty="0"/>
          </a:p>
        </p:txBody>
      </p:sp>
      <p:sp>
        <p:nvSpPr>
          <p:cNvPr id="4" name="Rectangle 3"/>
          <p:cNvSpPr/>
          <p:nvPr/>
        </p:nvSpPr>
        <p:spPr>
          <a:xfrm>
            <a:off x="1" y="0"/>
            <a:ext cx="228600" cy="6858000"/>
          </a:xfrm>
          <a:prstGeom prst="rect">
            <a:avLst/>
          </a:prstGeom>
          <a:solidFill>
            <a:srgbClr val="D44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11938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 ITS Template.potx" id="{477365C4-C5C6-4C16-98EB-26688FE3AC63}" vid="{6679C936-B260-4820-9C44-BABE96FEBF7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SU ITS Powerpoint Template (standard)</Template>
  <TotalTime>4256</TotalTime>
  <Words>2109</Words>
  <Application>Microsoft Office PowerPoint</Application>
  <PresentationFormat>On-screen Show (4:3)</PresentationFormat>
  <Paragraphs>359</Paragraphs>
  <Slides>38</Slides>
  <Notes>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ITC Franklin Gothic Std Bk Cd</vt:lpstr>
      <vt:lpstr>Times New Roman</vt:lpstr>
      <vt:lpstr>Calibri Light</vt:lpstr>
      <vt:lpstr>Franklin Gothic Book</vt:lpstr>
      <vt:lpstr>Franklin Gothic Demi Cond</vt:lpstr>
      <vt:lpstr>Calibri</vt:lpstr>
      <vt:lpstr>Arial</vt:lpstr>
      <vt:lpstr>Wingdings</vt:lpstr>
      <vt:lpstr>Office Theme</vt:lpstr>
      <vt:lpstr>Syracuse University, Information Technology Services</vt:lpstr>
      <vt:lpstr>BASICS OF VIDEO CAPTIONING</vt:lpstr>
      <vt:lpstr>Agenda</vt:lpstr>
      <vt:lpstr>Terminology</vt:lpstr>
      <vt:lpstr>Captioning: Who benefits? Persons who are deaf or hard of hearing</vt:lpstr>
      <vt:lpstr>Captions: Everyone benefits</vt:lpstr>
      <vt:lpstr>Video Captions: Who benefits?</vt:lpstr>
      <vt:lpstr>Transcripts as study aids</vt:lpstr>
      <vt:lpstr>Research shows the benefits for ALL students</vt:lpstr>
      <vt:lpstr>Benefits of providing a transcript/ captions for web-based video</vt:lpstr>
      <vt:lpstr>Legal / Policy Requirements</vt:lpstr>
      <vt:lpstr>Copyright – what to do? Caption It!</vt:lpstr>
      <vt:lpstr>Captioning Decision Tree</vt:lpstr>
      <vt:lpstr>Scenarios</vt:lpstr>
      <vt:lpstr>CART</vt:lpstr>
      <vt:lpstr>ASL / CART Decision Tree</vt:lpstr>
      <vt:lpstr>Audio description/ Described video</vt:lpstr>
      <vt:lpstr>Video Players</vt:lpstr>
      <vt:lpstr>Captioning Process Using a captioning vendor</vt:lpstr>
      <vt:lpstr>Integrations: Mix and Match</vt:lpstr>
      <vt:lpstr>How to decide among all the options? Costs and Considerations</vt:lpstr>
      <vt:lpstr>Cost Considerations Vendor vs DIY</vt:lpstr>
      <vt:lpstr>Comparison: Vendor vs DIY  Example with 3 minute video</vt:lpstr>
      <vt:lpstr>Comparison: Vendor vs DIY  Example with 30 minute video</vt:lpstr>
      <vt:lpstr>Resources</vt:lpstr>
      <vt:lpstr>Part II: DIY Captioning</vt:lpstr>
      <vt:lpstr>Process of Captioning</vt:lpstr>
      <vt:lpstr>Getting a Transcript</vt:lpstr>
      <vt:lpstr>Quality Control</vt:lpstr>
      <vt:lpstr>Caption Quality</vt:lpstr>
      <vt:lpstr>Caption Quality &amp; Comprehension </vt:lpstr>
      <vt:lpstr>Other factors affecting  video quality &amp; caption quality</vt:lpstr>
      <vt:lpstr>Try It</vt:lpstr>
      <vt:lpstr>Other Tools</vt:lpstr>
      <vt:lpstr>Caption File Formats</vt:lpstr>
      <vt:lpstr>Converting caption file formats</vt:lpstr>
      <vt:lpstr>Converting file formats</vt:lpstr>
      <vt:lpstr>Video Captioning Resources in answers.syr.edu  Get Help: accessibleIT@syr.edu</vt:lpstr>
    </vt:vector>
  </TitlesOfParts>
  <Company>Syracuse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Sharon Mary Trerise</dc:creator>
  <cp:lastModifiedBy>Sharon M Trerise</cp:lastModifiedBy>
  <cp:revision>158</cp:revision>
  <cp:lastPrinted>2016-04-13T18:32:51Z</cp:lastPrinted>
  <dcterms:created xsi:type="dcterms:W3CDTF">2016-01-14T18:55:56Z</dcterms:created>
  <dcterms:modified xsi:type="dcterms:W3CDTF">2017-04-27T15:29:55Z</dcterms:modified>
</cp:coreProperties>
</file>